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385212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5330B-6000-4789-98C5-FBCD16B1B382}"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080868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29818197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33887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432862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901108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3296462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298536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2392725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332490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62032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F5330B-6000-4789-98C5-FBCD16B1B382}"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215797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F5330B-6000-4789-98C5-FBCD16B1B382}" type="datetimeFigureOut">
              <a:rPr lang="en-US" smtClean="0"/>
              <a:t>4/11/2021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387379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587862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16809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F5330B-6000-4789-98C5-FBCD16B1B382}" type="datetimeFigureOut">
              <a:rPr lang="en-US" smtClean="0"/>
              <a:t>4/11/2021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3335644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F5330B-6000-4789-98C5-FBCD16B1B382}"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13A78-6669-4577-951D-E1A94CB7EF7A}" type="slidenum">
              <a:rPr lang="en-US" smtClean="0"/>
              <a:t>‹#›</a:t>
            </a:fld>
            <a:endParaRPr lang="en-US"/>
          </a:p>
        </p:txBody>
      </p:sp>
    </p:spTree>
    <p:extLst>
      <p:ext uri="{BB962C8B-B14F-4D97-AF65-F5344CB8AC3E}">
        <p14:creationId xmlns:p14="http://schemas.microsoft.com/office/powerpoint/2010/main" val="18931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3F5330B-6000-4789-98C5-FBCD16B1B382}" type="datetimeFigureOut">
              <a:rPr lang="en-US" smtClean="0"/>
              <a:t>4/11/2021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BE13A78-6669-4577-951D-E1A94CB7EF7A}" type="slidenum">
              <a:rPr lang="en-US" smtClean="0"/>
              <a:t>‹#›</a:t>
            </a:fld>
            <a:endParaRPr lang="en-US"/>
          </a:p>
        </p:txBody>
      </p:sp>
    </p:spTree>
    <p:extLst>
      <p:ext uri="{BB962C8B-B14F-4D97-AF65-F5344CB8AC3E}">
        <p14:creationId xmlns:p14="http://schemas.microsoft.com/office/powerpoint/2010/main" val="57390768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8" Type="http://schemas.openxmlformats.org/officeDocument/2006/relationships/hyperlink" Target="http://www.dbmarketing.com/telecom/churnreduction.html" TargetMode="External"/><Relationship Id="rId3" Type="http://schemas.openxmlformats.org/officeDocument/2006/relationships/slideLayout" Target="../slideLayouts/slideLayout2.xml"/><Relationship Id="rId7" Type="http://schemas.openxmlformats.org/officeDocument/2006/relationships/hyperlink" Target="https://towardsdatascience.com/pca-using-python-scikit-learn-e653f8989e60" TargetMode="Externa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hyperlink" Target="https://www.kaggle.com/blastchar/telco-customer-churn" TargetMode="External"/><Relationship Id="rId5" Type="http://schemas.openxmlformats.org/officeDocument/2006/relationships/hyperlink" Target="https://towardsdatascience.com/customer-churn-in-telecom-segment-5e49356f39e5" TargetMode="External"/><Relationship Id="rId4" Type="http://schemas.openxmlformats.org/officeDocument/2006/relationships/hyperlink" Target="https://www.citationmachine.net/apa/cite-a-website/search?q=https%3A%2F%2Fwww.europeanbusinessreview.com%2Fhow-costly-is-customer-churn-in-the-telecom-industry%2F%3F__cf_chl_jschl_tk__%3Dec58e0210ef4250a8414742b7aaa8d8e28384753-1611086044-0-AXu6Mldw8Cpmi6L6s5SgV1PXJkIGPIbNtM2k3mk8dG4GwrfiMZ4fT3rVf0CPVbws4ipH6NuFN2fITmeBiQb8uSJYkXQKBcXB-e3XBH6IJWYli7zOM4eqnO9BCh0JE11v9IHHQZeKKMNRTUecYHq5Mahj6uNBBJ23n_LWFAdEF677ZQEQpPYruho0OLOLbdjBj-oKjPGHAZ52v2QMgPAHjyXRIDb-FEUu_sFhz8CW6q0KxFhOgoPWW_R8KZhMo4AOUlv2fbzwIi3oYhYXMSMOdAjpE9u7gRwD-0RQeFCEtTEzQqRmjC2QEbIGAHZKgbkn99TTuu5kBJLOuOoRLFhaD9d-oHKuQ27yx7WrU_mDPxYdp7qkByeE3o25LzRg460JyA" TargetMode="Externa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www2.bain.com/Images/BB_Prescription_cutting_costs.pdf" TargetMode="External"/><Relationship Id="rId5" Type="http://schemas.openxmlformats.org/officeDocument/2006/relationships/hyperlink" Target="https://www.invespcro.com/blog/customer-acquisition-retention/" TargetMode="Externa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hyperlink" Target="https://www.kaggle.com/blastchar/telco-customer-chur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48A7C-49FA-4C54-9110-611913944A92}"/>
              </a:ext>
            </a:extLst>
          </p:cNvPr>
          <p:cNvSpPr>
            <a:spLocks noGrp="1"/>
          </p:cNvSpPr>
          <p:nvPr>
            <p:ph type="title"/>
          </p:nvPr>
        </p:nvSpPr>
        <p:spPr>
          <a:xfrm>
            <a:off x="524256" y="491260"/>
            <a:ext cx="6861597" cy="1460830"/>
          </a:xfrm>
        </p:spPr>
        <p:txBody>
          <a:bodyPr>
            <a:normAutofit fontScale="90000"/>
          </a:bodyPr>
          <a:lstStyle/>
          <a:p>
            <a:r>
              <a:rPr lang="en-US" b="1" dirty="0">
                <a:solidFill>
                  <a:srgbClr val="FFFFFF"/>
                </a:solidFill>
              </a:rPr>
              <a:t>Customer Churn Prediction in Telecom Industry</a:t>
            </a:r>
          </a:p>
        </p:txBody>
      </p:sp>
      <p:sp>
        <p:nvSpPr>
          <p:cNvPr id="3" name="Content Placeholder 2">
            <a:extLst>
              <a:ext uri="{FF2B5EF4-FFF2-40B4-BE49-F238E27FC236}">
                <a16:creationId xmlns:a16="http://schemas.microsoft.com/office/drawing/2014/main" id="{7BBD8027-70CB-44F0-932E-6B538E947D03}"/>
              </a:ext>
            </a:extLst>
          </p:cNvPr>
          <p:cNvSpPr>
            <a:spLocks noGrp="1"/>
          </p:cNvSpPr>
          <p:nvPr>
            <p:ph idx="1"/>
          </p:nvPr>
        </p:nvSpPr>
        <p:spPr>
          <a:xfrm>
            <a:off x="7756988" y="1387012"/>
            <a:ext cx="3996648" cy="1674688"/>
          </a:xfrm>
        </p:spPr>
        <p:txBody>
          <a:bodyPr anchor="ctr">
            <a:normAutofit/>
          </a:bodyPr>
          <a:lstStyle/>
          <a:p>
            <a:pPr marL="0" indent="0">
              <a:buNone/>
            </a:pPr>
            <a:r>
              <a:rPr lang="en-US" sz="2000" dirty="0">
                <a:solidFill>
                  <a:srgbClr val="FFFFFF"/>
                </a:solidFill>
              </a:rPr>
              <a:t>Ravindra Babu Neralla</a:t>
            </a:r>
          </a:p>
          <a:p>
            <a:pPr marL="0" indent="0">
              <a:buNone/>
            </a:pPr>
            <a:r>
              <a:rPr lang="en-US" sz="2000" dirty="0">
                <a:solidFill>
                  <a:srgbClr val="FFFFFF"/>
                </a:solidFill>
              </a:rPr>
              <a:t>Bellevue University</a:t>
            </a:r>
          </a:p>
          <a:p>
            <a:pPr marL="0" indent="0">
              <a:buNone/>
            </a:pPr>
            <a:r>
              <a:rPr lang="en-US" sz="2000" dirty="0">
                <a:solidFill>
                  <a:srgbClr val="FFFFFF"/>
                </a:solidFill>
              </a:rPr>
              <a:t>DSC680 – Project 1</a:t>
            </a:r>
          </a:p>
          <a:p>
            <a:pPr marL="0" indent="0">
              <a:buNone/>
            </a:pPr>
            <a:endParaRPr lang="en-US" sz="2000" dirty="0">
              <a:solidFill>
                <a:srgbClr val="FFFFFF"/>
              </a:solidFill>
            </a:endParaRPr>
          </a:p>
        </p:txBody>
      </p:sp>
      <p:pic>
        <p:nvPicPr>
          <p:cNvPr id="2050" name="Picture 2" descr="How to predict Customer Churn — Zelios Analytics">
            <a:extLst>
              <a:ext uri="{FF2B5EF4-FFF2-40B4-BE49-F238E27FC236}">
                <a16:creationId xmlns:a16="http://schemas.microsoft.com/office/drawing/2014/main" id="{D59ECF7F-CEF9-412F-9B2F-763476E05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54" b="2"/>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14619D9F-0704-4840-AFA6-0C2086B3FB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60275731"/>
      </p:ext>
    </p:extLst>
  </p:cSld>
  <p:clrMapOvr>
    <a:masterClrMapping/>
  </p:clrMapOvr>
  <mc:AlternateContent xmlns:mc="http://schemas.openxmlformats.org/markup-compatibility/2006">
    <mc:Choice xmlns:p14="http://schemas.microsoft.com/office/powerpoint/2010/main" Requires="p14">
      <p:transition spd="slow" p14:dur="2000" advTm="20191"/>
    </mc:Choice>
    <mc:Fallback>
      <p:transition spd="slow" advTm="20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10FA9-5F0F-4C23-809C-2F3506012C0C}"/>
              </a:ext>
            </a:extLst>
          </p:cNvPr>
          <p:cNvSpPr>
            <a:spLocks noGrp="1"/>
          </p:cNvSpPr>
          <p:nvPr>
            <p:ph type="title"/>
          </p:nvPr>
        </p:nvSpPr>
        <p:spPr>
          <a:xfrm>
            <a:off x="2311685" y="80912"/>
            <a:ext cx="5451627" cy="556086"/>
          </a:xfrm>
        </p:spPr>
        <p:txBody>
          <a:bodyPr>
            <a:normAutofit fontScale="90000"/>
          </a:bodyPr>
          <a:lstStyle/>
          <a:p>
            <a:pPr>
              <a:lnSpc>
                <a:spcPct val="90000"/>
              </a:lnSpc>
            </a:pPr>
            <a:r>
              <a:rPr lang="en-US" sz="3600" b="1" u="sng" dirty="0">
                <a:latin typeface="Calibri" panose="020F0502020204030204" pitchFamily="34" charset="0"/>
                <a:cs typeface="Calibri" panose="020F0502020204030204" pitchFamily="34" charset="0"/>
              </a:rPr>
              <a:t>Apply Encoding methods:</a:t>
            </a:r>
            <a:br>
              <a:rPr lang="en-US" sz="1100" b="1" u="sng" dirty="0">
                <a:latin typeface="Calibri" panose="020F0502020204030204" pitchFamily="34" charset="0"/>
                <a:cs typeface="Calibri" panose="020F0502020204030204" pitchFamily="34" charset="0"/>
              </a:rPr>
            </a:br>
            <a:br>
              <a:rPr lang="en-US" sz="1100" b="1" u="sng" dirty="0">
                <a:latin typeface="Calibri" panose="020F0502020204030204" pitchFamily="34" charset="0"/>
                <a:cs typeface="Calibri" panose="020F0502020204030204" pitchFamily="34" charset="0"/>
              </a:rPr>
            </a:br>
            <a:br>
              <a:rPr lang="en-US" sz="1100" dirty="0"/>
            </a:br>
            <a:r>
              <a:rPr lang="en-US" sz="1100" dirty="0">
                <a:latin typeface="Calibri" panose="020F0502020204030204" pitchFamily="34" charset="0"/>
                <a:cs typeface="Times New Roman" panose="02020603050405020304" pitchFamily="18" charset="0"/>
              </a:rPr>
              <a:t>.</a:t>
            </a:r>
            <a:br>
              <a:rPr lang="en-US" sz="1100" dirty="0">
                <a:latin typeface="Calibri" panose="020F0502020204030204" pitchFamily="34" charset="0"/>
                <a:cs typeface="Times New Roman" panose="02020603050405020304" pitchFamily="18" charset="0"/>
              </a:rPr>
            </a:br>
            <a:endParaRPr lang="en-US" sz="1100" dirty="0"/>
          </a:p>
        </p:txBody>
      </p:sp>
      <p:sp>
        <p:nvSpPr>
          <p:cNvPr id="8" name="Content Placeholder 7">
            <a:extLst>
              <a:ext uri="{FF2B5EF4-FFF2-40B4-BE49-F238E27FC236}">
                <a16:creationId xmlns:a16="http://schemas.microsoft.com/office/drawing/2014/main" id="{64F4D94D-99EE-4E35-80CA-5A308B560E72}"/>
              </a:ext>
            </a:extLst>
          </p:cNvPr>
          <p:cNvSpPr>
            <a:spLocks noGrp="1"/>
          </p:cNvSpPr>
          <p:nvPr>
            <p:ph idx="1"/>
          </p:nvPr>
        </p:nvSpPr>
        <p:spPr>
          <a:xfrm>
            <a:off x="505092" y="1577488"/>
            <a:ext cx="4914362" cy="2511627"/>
          </a:xfrm>
        </p:spPr>
        <p:txBody>
          <a:bodyPr>
            <a:normAutofit/>
          </a:bodyPr>
          <a:lstStyle/>
          <a:p>
            <a:r>
              <a:rPr lang="en-US" sz="2000" dirty="0">
                <a:latin typeface="Calibri" panose="020F0502020204030204" pitchFamily="34" charset="0"/>
                <a:cs typeface="Times New Roman" panose="02020603050405020304" pitchFamily="18" charset="0"/>
              </a:rPr>
              <a:t>Applied Encoding method to convert Categorical variables to numerical values.</a:t>
            </a:r>
          </a:p>
          <a:p>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Applied Scalar method to convert the Numerical variable to reduce the value and maintain consistent value range.</a:t>
            </a:r>
          </a:p>
          <a:p>
            <a:endParaRPr lang="en-US" dirty="0"/>
          </a:p>
        </p:txBody>
      </p:sp>
      <p:pic>
        <p:nvPicPr>
          <p:cNvPr id="4" name="Content Placeholder 3">
            <a:extLst>
              <a:ext uri="{FF2B5EF4-FFF2-40B4-BE49-F238E27FC236}">
                <a16:creationId xmlns:a16="http://schemas.microsoft.com/office/drawing/2014/main" id="{CDAFC086-471B-441D-80DF-B85927A5CBFC}"/>
              </a:ext>
            </a:extLst>
          </p:cNvPr>
          <p:cNvPicPr>
            <a:picLocks/>
          </p:cNvPicPr>
          <p:nvPr/>
        </p:nvPicPr>
        <p:blipFill>
          <a:blip r:embed="rId5"/>
          <a:stretch>
            <a:fillRect/>
          </a:stretch>
        </p:blipFill>
        <p:spPr>
          <a:xfrm>
            <a:off x="5800812" y="1006490"/>
            <a:ext cx="5451627" cy="1635488"/>
          </a:xfrm>
          <a:prstGeom prst="rect">
            <a:avLst/>
          </a:prstGeom>
          <a:effectLst>
            <a:outerShdw blurRad="50800" dist="38100" dir="5400000" algn="t" rotWithShape="0">
              <a:prstClr val="black">
                <a:alpha val="43000"/>
              </a:prstClr>
            </a:outerShdw>
          </a:effectLst>
        </p:spPr>
      </p:pic>
      <p:pic>
        <p:nvPicPr>
          <p:cNvPr id="6" name="Picture 5">
            <a:extLst>
              <a:ext uri="{FF2B5EF4-FFF2-40B4-BE49-F238E27FC236}">
                <a16:creationId xmlns:a16="http://schemas.microsoft.com/office/drawing/2014/main" id="{035F87CE-B267-4F3C-9937-23352B76803F}"/>
              </a:ext>
            </a:extLst>
          </p:cNvPr>
          <p:cNvPicPr>
            <a:picLocks noChangeAspect="1"/>
          </p:cNvPicPr>
          <p:nvPr/>
        </p:nvPicPr>
        <p:blipFill>
          <a:blip r:embed="rId6"/>
          <a:stretch>
            <a:fillRect/>
          </a:stretch>
        </p:blipFill>
        <p:spPr>
          <a:xfrm>
            <a:off x="6096000" y="2833301"/>
            <a:ext cx="3620046" cy="3896620"/>
          </a:xfrm>
          <a:prstGeom prst="rect">
            <a:avLst/>
          </a:prstGeom>
        </p:spPr>
      </p:pic>
      <p:pic>
        <p:nvPicPr>
          <p:cNvPr id="3" name="Audio 2">
            <a:hlinkClick r:id="" action="ppaction://media"/>
            <a:extLst>
              <a:ext uri="{FF2B5EF4-FFF2-40B4-BE49-F238E27FC236}">
                <a16:creationId xmlns:a16="http://schemas.microsoft.com/office/drawing/2014/main" id="{0E1DFEDB-B89B-4688-BAB8-589F64EB1D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80693552"/>
      </p:ext>
    </p:extLst>
  </p:cSld>
  <p:clrMapOvr>
    <a:masterClrMapping/>
  </p:clrMapOvr>
  <mc:AlternateContent xmlns:mc="http://schemas.openxmlformats.org/markup-compatibility/2006">
    <mc:Choice xmlns:p14="http://schemas.microsoft.com/office/powerpoint/2010/main" Requires="p14">
      <p:transition spd="slow" p14:dur="2000" advTm="55352"/>
    </mc:Choice>
    <mc:Fallback>
      <p:transition spd="slow" advTm="55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141AE-EF58-46B9-98A7-64FF12E7641A}"/>
              </a:ext>
            </a:extLst>
          </p:cNvPr>
          <p:cNvSpPr>
            <a:spLocks noGrp="1"/>
          </p:cNvSpPr>
          <p:nvPr>
            <p:ph type="title"/>
          </p:nvPr>
        </p:nvSpPr>
        <p:spPr>
          <a:xfrm>
            <a:off x="2442956" y="64136"/>
            <a:ext cx="7306087" cy="737248"/>
          </a:xfrm>
        </p:spPr>
        <p:txBody>
          <a:bodyPr>
            <a:normAutofit fontScale="90000"/>
          </a:bodyPr>
          <a:lstStyle/>
          <a:p>
            <a:r>
              <a:rPr lang="en-US" sz="3600" b="1" dirty="0">
                <a:latin typeface="Calibri" panose="020F0502020204030204" pitchFamily="34" charset="0"/>
                <a:cs typeface="Calibri" panose="020F0502020204030204" pitchFamily="34" charset="0"/>
              </a:rPr>
              <a:t>Reduce Number of  Dimensions</a:t>
            </a:r>
            <a:br>
              <a:rPr lang="en-US" b="1" u="sng" dirty="0">
                <a:latin typeface="Calibri" panose="020F0502020204030204" pitchFamily="34" charset="0"/>
                <a:cs typeface="Calibri" panose="020F0502020204030204" pitchFamily="34" charset="0"/>
              </a:rPr>
            </a:br>
            <a:endParaRPr lang="en-US" dirty="0"/>
          </a:p>
        </p:txBody>
      </p:sp>
      <p:sp>
        <p:nvSpPr>
          <p:cNvPr id="9" name="Content Placeholder 8">
            <a:extLst>
              <a:ext uri="{FF2B5EF4-FFF2-40B4-BE49-F238E27FC236}">
                <a16:creationId xmlns:a16="http://schemas.microsoft.com/office/drawing/2014/main" id="{CB4C128E-6A5A-4476-BECF-E5138ECF78D5}"/>
              </a:ext>
            </a:extLst>
          </p:cNvPr>
          <p:cNvSpPr>
            <a:spLocks noGrp="1"/>
          </p:cNvSpPr>
          <p:nvPr>
            <p:ph idx="1"/>
          </p:nvPr>
        </p:nvSpPr>
        <p:spPr>
          <a:xfrm>
            <a:off x="529159" y="1339864"/>
            <a:ext cx="4799145" cy="3763855"/>
          </a:xfrm>
        </p:spPr>
        <p:txBody>
          <a:bodyPr>
            <a:normAutofit/>
          </a:bodyPr>
          <a:lstStyle/>
          <a:p>
            <a:endParaRPr lang="en-US" dirty="0"/>
          </a:p>
          <a:p>
            <a:r>
              <a:rPr lang="en-US" dirty="0">
                <a:latin typeface="Calibri" panose="020F0502020204030204" pitchFamily="34" charset="0"/>
                <a:cs typeface="Times New Roman" panose="02020603050405020304" pitchFamily="18" charset="0"/>
              </a:rPr>
              <a:t>After converting categorical variables to numeric values, the number of input variables have increased.</a:t>
            </a:r>
          </a:p>
          <a:p>
            <a:endParaRPr lang="en-US" dirty="0">
              <a:latin typeface="Calibri" panose="020F0502020204030204" pitchFamily="34" charset="0"/>
              <a:cs typeface="Times New Roman" panose="02020603050405020304" pitchFamily="18" charset="0"/>
            </a:endParaRPr>
          </a:p>
          <a:p>
            <a:r>
              <a:rPr lang="en-US" dirty="0">
                <a:latin typeface="Calibri" panose="020F0502020204030204" pitchFamily="34" charset="0"/>
                <a:cs typeface="Times New Roman" panose="02020603050405020304" pitchFamily="18" charset="0"/>
              </a:rPr>
              <a:t>Applied PCA method to reduce the number of variables to 5.</a:t>
            </a:r>
          </a:p>
          <a:p>
            <a:endParaRPr lang="en-US" dirty="0"/>
          </a:p>
        </p:txBody>
      </p:sp>
      <p:pic>
        <p:nvPicPr>
          <p:cNvPr id="4" name="Content Placeholder 3">
            <a:extLst>
              <a:ext uri="{FF2B5EF4-FFF2-40B4-BE49-F238E27FC236}">
                <a16:creationId xmlns:a16="http://schemas.microsoft.com/office/drawing/2014/main" id="{1D028C32-1415-416F-ADF1-51AF12650F0C}"/>
              </a:ext>
            </a:extLst>
          </p:cNvPr>
          <p:cNvPicPr>
            <a:picLocks/>
          </p:cNvPicPr>
          <p:nvPr/>
        </p:nvPicPr>
        <p:blipFill rotWithShape="1">
          <a:blip r:embed="rId5"/>
          <a:srcRect t="22208" r="2" b="2"/>
          <a:stretch/>
        </p:blipFill>
        <p:spPr>
          <a:xfrm>
            <a:off x="5628644" y="4037848"/>
            <a:ext cx="5449888" cy="2766290"/>
          </a:xfrm>
          <a:prstGeom prst="rect">
            <a:avLst/>
          </a:prstGeom>
          <a:effectLst>
            <a:outerShdw blurRad="50800" dist="38100" dir="5400000" algn="t" rotWithShape="0">
              <a:prstClr val="black">
                <a:alpha val="43000"/>
              </a:prstClr>
            </a:outerShdw>
          </a:effectLst>
        </p:spPr>
      </p:pic>
      <p:pic>
        <p:nvPicPr>
          <p:cNvPr id="5" name="Picture 4">
            <a:extLst>
              <a:ext uri="{FF2B5EF4-FFF2-40B4-BE49-F238E27FC236}">
                <a16:creationId xmlns:a16="http://schemas.microsoft.com/office/drawing/2014/main" id="{7063213E-E7DE-45CB-B940-9AEF9EB912E7}"/>
              </a:ext>
            </a:extLst>
          </p:cNvPr>
          <p:cNvPicPr/>
          <p:nvPr/>
        </p:nvPicPr>
        <p:blipFill rotWithShape="1">
          <a:blip r:embed="rId6"/>
          <a:srcRect r="15285" b="-1"/>
          <a:stretch/>
        </p:blipFill>
        <p:spPr>
          <a:xfrm>
            <a:off x="5673724" y="1069846"/>
            <a:ext cx="5449888" cy="2766290"/>
          </a:xfrm>
          <a:prstGeom prst="rect">
            <a:avLst/>
          </a:prstGeom>
          <a:effectLst>
            <a:outerShdw blurRad="50800" dist="38100" dir="5400000" algn="t" rotWithShape="0">
              <a:prstClr val="black">
                <a:alpha val="43000"/>
              </a:prstClr>
            </a:outerShdw>
          </a:effectLst>
        </p:spPr>
      </p:pic>
      <p:pic>
        <p:nvPicPr>
          <p:cNvPr id="3" name="Audio 2">
            <a:hlinkClick r:id="" action="ppaction://media"/>
            <a:extLst>
              <a:ext uri="{FF2B5EF4-FFF2-40B4-BE49-F238E27FC236}">
                <a16:creationId xmlns:a16="http://schemas.microsoft.com/office/drawing/2014/main" id="{040CF96E-9F08-4848-9229-7BEAEBD29B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5060466"/>
      </p:ext>
    </p:extLst>
  </p:cSld>
  <p:clrMapOvr>
    <a:masterClrMapping/>
  </p:clrMapOvr>
  <mc:AlternateContent xmlns:mc="http://schemas.openxmlformats.org/markup-compatibility/2006">
    <mc:Choice xmlns:p14="http://schemas.microsoft.com/office/powerpoint/2010/main" Requires="p14">
      <p:transition spd="slow" p14:dur="2000" advTm="26625"/>
    </mc:Choice>
    <mc:Fallback>
      <p:transition spd="slow" advTm="26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781F-F81D-4656-A187-4F1B5170DA27}"/>
              </a:ext>
            </a:extLst>
          </p:cNvPr>
          <p:cNvSpPr>
            <a:spLocks noGrp="1"/>
          </p:cNvSpPr>
          <p:nvPr>
            <p:ph type="title"/>
          </p:nvPr>
        </p:nvSpPr>
        <p:spPr>
          <a:xfrm>
            <a:off x="3421294" y="256854"/>
            <a:ext cx="5044612" cy="431515"/>
          </a:xfrm>
        </p:spPr>
        <p:txBody>
          <a:bodyPr>
            <a:normAutofit fontScale="90000"/>
          </a:bodyPr>
          <a:lstStyle/>
          <a:p>
            <a:pPr algn="ctr"/>
            <a:r>
              <a:rPr lang="en-US" sz="3200" b="1" dirty="0"/>
              <a:t>Logistic Regression</a:t>
            </a:r>
          </a:p>
        </p:txBody>
      </p:sp>
      <p:sp>
        <p:nvSpPr>
          <p:cNvPr id="8" name="Content Placeholder 7">
            <a:extLst>
              <a:ext uri="{FF2B5EF4-FFF2-40B4-BE49-F238E27FC236}">
                <a16:creationId xmlns:a16="http://schemas.microsoft.com/office/drawing/2014/main" id="{B258B65F-FFBC-4116-B368-54854311B35B}"/>
              </a:ext>
            </a:extLst>
          </p:cNvPr>
          <p:cNvSpPr>
            <a:spLocks noGrp="1"/>
          </p:cNvSpPr>
          <p:nvPr>
            <p:ph idx="1"/>
          </p:nvPr>
        </p:nvSpPr>
        <p:spPr>
          <a:xfrm>
            <a:off x="565508" y="1524001"/>
            <a:ext cx="4068137" cy="3161015"/>
          </a:xfrm>
        </p:spPr>
        <p:txBody>
          <a:bodyPr>
            <a:normAutofit/>
          </a:bodyPr>
          <a:lstStyle/>
          <a:p>
            <a:pPr algn="just"/>
            <a:r>
              <a:rPr lang="en-US" sz="2000" dirty="0">
                <a:latin typeface="Calibri" panose="020F0502020204030204" pitchFamily="34" charset="0"/>
                <a:cs typeface="Times New Roman" panose="02020603050405020304" pitchFamily="18" charset="0"/>
              </a:rPr>
              <a:t>Applied Machine Learning  model, “Logistic Regression” on the training data set and evaluated the performance of the model using test set.</a:t>
            </a:r>
          </a:p>
          <a:p>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Accuracy in Logistic Regression model is 76%.</a:t>
            </a:r>
          </a:p>
          <a:p>
            <a:endParaRPr lang="en-US" dirty="0"/>
          </a:p>
        </p:txBody>
      </p:sp>
      <p:pic>
        <p:nvPicPr>
          <p:cNvPr id="4" name="Content Placeholder 3">
            <a:extLst>
              <a:ext uri="{FF2B5EF4-FFF2-40B4-BE49-F238E27FC236}">
                <a16:creationId xmlns:a16="http://schemas.microsoft.com/office/drawing/2014/main" id="{A57B7AA9-3422-4E39-AB37-0F79AD12DBE9}"/>
              </a:ext>
            </a:extLst>
          </p:cNvPr>
          <p:cNvPicPr>
            <a:picLocks/>
          </p:cNvPicPr>
          <p:nvPr/>
        </p:nvPicPr>
        <p:blipFill rotWithShape="1">
          <a:blip r:embed="rId5"/>
          <a:srcRect l="7545" r="31667" b="1"/>
          <a:stretch/>
        </p:blipFill>
        <p:spPr>
          <a:xfrm>
            <a:off x="5075434" y="1315092"/>
            <a:ext cx="6811766" cy="4654193"/>
          </a:xfrm>
          <a:prstGeom prst="rect">
            <a:avLst/>
          </a:prstGeom>
          <a:effectLst>
            <a:outerShdw blurRad="50800" dist="38100" dir="5400000" algn="t" rotWithShape="0">
              <a:prstClr val="black">
                <a:alpha val="43000"/>
              </a:prstClr>
            </a:outerShdw>
          </a:effectLst>
        </p:spPr>
      </p:pic>
      <p:pic>
        <p:nvPicPr>
          <p:cNvPr id="3" name="Audio 2">
            <a:hlinkClick r:id="" action="ppaction://media"/>
            <a:extLst>
              <a:ext uri="{FF2B5EF4-FFF2-40B4-BE49-F238E27FC236}">
                <a16:creationId xmlns:a16="http://schemas.microsoft.com/office/drawing/2014/main" id="{4AE9F371-13EF-48F2-8DA4-3A9FCC72DC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46158720"/>
      </p:ext>
    </p:extLst>
  </p:cSld>
  <p:clrMapOvr>
    <a:masterClrMapping/>
  </p:clrMapOvr>
  <mc:AlternateContent xmlns:mc="http://schemas.openxmlformats.org/markup-compatibility/2006">
    <mc:Choice xmlns:p14="http://schemas.microsoft.com/office/powerpoint/2010/main" Requires="p14">
      <p:transition spd="slow" p14:dur="2000" advTm="39537"/>
    </mc:Choice>
    <mc:Fallback>
      <p:transition spd="slow" advTm="39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20F8-523F-4CBE-A7A0-1793118B6633}"/>
              </a:ext>
            </a:extLst>
          </p:cNvPr>
          <p:cNvSpPr>
            <a:spLocks noGrp="1"/>
          </p:cNvSpPr>
          <p:nvPr>
            <p:ph type="title"/>
          </p:nvPr>
        </p:nvSpPr>
        <p:spPr>
          <a:xfrm>
            <a:off x="4859676" y="359596"/>
            <a:ext cx="3472666" cy="554804"/>
          </a:xfrm>
        </p:spPr>
        <p:txBody>
          <a:bodyPr>
            <a:noAutofit/>
          </a:bodyPr>
          <a:lstStyle/>
          <a:p>
            <a:r>
              <a:rPr lang="en-US" sz="3200" b="1" dirty="0" err="1"/>
              <a:t>RandomForest</a:t>
            </a:r>
            <a:endParaRPr lang="en-US" sz="3200" b="1" dirty="0"/>
          </a:p>
        </p:txBody>
      </p:sp>
      <p:sp>
        <p:nvSpPr>
          <p:cNvPr id="9" name="Content Placeholder 8">
            <a:extLst>
              <a:ext uri="{FF2B5EF4-FFF2-40B4-BE49-F238E27FC236}">
                <a16:creationId xmlns:a16="http://schemas.microsoft.com/office/drawing/2014/main" id="{FB8112FA-58C3-40A9-A1B1-BEF649EC6C40}"/>
              </a:ext>
            </a:extLst>
          </p:cNvPr>
          <p:cNvSpPr>
            <a:spLocks noGrp="1"/>
          </p:cNvSpPr>
          <p:nvPr>
            <p:ph idx="1"/>
          </p:nvPr>
        </p:nvSpPr>
        <p:spPr>
          <a:xfrm>
            <a:off x="648457" y="1514732"/>
            <a:ext cx="4509170" cy="3149735"/>
          </a:xfrm>
        </p:spPr>
        <p:txBody>
          <a:bodyPr>
            <a:normAutofit/>
          </a:bodyPr>
          <a:lstStyle/>
          <a:p>
            <a:pPr algn="just"/>
            <a:r>
              <a:rPr lang="en-US" sz="2000" dirty="0">
                <a:latin typeface="Calibri" panose="020F0502020204030204" pitchFamily="34" charset="0"/>
                <a:cs typeface="Times New Roman" panose="02020603050405020304" pitchFamily="18" charset="0"/>
              </a:rPr>
              <a:t>Applied Machine Learning  model, “Random Forest” on the training data set and evaluated the performance of the model using test set.</a:t>
            </a:r>
          </a:p>
          <a:p>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Accuracy in Random Forest model is 78%.</a:t>
            </a:r>
          </a:p>
          <a:p>
            <a:endParaRPr lang="en-US" dirty="0"/>
          </a:p>
        </p:txBody>
      </p:sp>
      <p:pic>
        <p:nvPicPr>
          <p:cNvPr id="5" name="Content Placeholder 4">
            <a:extLst>
              <a:ext uri="{FF2B5EF4-FFF2-40B4-BE49-F238E27FC236}">
                <a16:creationId xmlns:a16="http://schemas.microsoft.com/office/drawing/2014/main" id="{83E40435-EDF8-493E-9A73-3D618BA4A74D}"/>
              </a:ext>
            </a:extLst>
          </p:cNvPr>
          <p:cNvPicPr>
            <a:picLocks noChangeAspect="1"/>
          </p:cNvPicPr>
          <p:nvPr/>
        </p:nvPicPr>
        <p:blipFill rotWithShape="1">
          <a:blip r:embed="rId5"/>
          <a:srcRect r="20656" b="1"/>
          <a:stretch/>
        </p:blipFill>
        <p:spPr>
          <a:xfrm>
            <a:off x="5701498" y="2052214"/>
            <a:ext cx="5451627" cy="3658703"/>
          </a:xfrm>
          <a:prstGeom prst="rect">
            <a:avLst/>
          </a:prstGeom>
          <a:effectLst>
            <a:outerShdw blurRad="50800" dist="38100" dir="5400000" algn="t" rotWithShape="0">
              <a:prstClr val="black">
                <a:alpha val="43000"/>
              </a:prstClr>
            </a:outerShdw>
          </a:effectLst>
        </p:spPr>
      </p:pic>
      <p:pic>
        <p:nvPicPr>
          <p:cNvPr id="3" name="Audio 2">
            <a:hlinkClick r:id="" action="ppaction://media"/>
            <a:extLst>
              <a:ext uri="{FF2B5EF4-FFF2-40B4-BE49-F238E27FC236}">
                <a16:creationId xmlns:a16="http://schemas.microsoft.com/office/drawing/2014/main" id="{CA32B53C-F766-4045-9190-E477A141B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38419199"/>
      </p:ext>
    </p:extLst>
  </p:cSld>
  <p:clrMapOvr>
    <a:masterClrMapping/>
  </p:clrMapOvr>
  <mc:AlternateContent xmlns:mc="http://schemas.openxmlformats.org/markup-compatibility/2006">
    <mc:Choice xmlns:p14="http://schemas.microsoft.com/office/powerpoint/2010/main" Requires="p14">
      <p:transition spd="slow" p14:dur="2000" advTm="8696"/>
    </mc:Choice>
    <mc:Fallback>
      <p:transition spd="slow" advTm="8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D95EF0E-F7B2-404C-8066-70B6BC18C265}"/>
              </a:ext>
            </a:extLst>
          </p:cNvPr>
          <p:cNvSpPr>
            <a:spLocks noGrp="1"/>
          </p:cNvSpPr>
          <p:nvPr>
            <p:ph idx="1"/>
          </p:nvPr>
        </p:nvSpPr>
        <p:spPr>
          <a:xfrm>
            <a:off x="644373" y="1514733"/>
            <a:ext cx="5102280" cy="3067542"/>
          </a:xfrm>
        </p:spPr>
        <p:txBody>
          <a:bodyPr>
            <a:normAutofit/>
          </a:bodyPr>
          <a:lstStyle/>
          <a:p>
            <a:pPr algn="just"/>
            <a:r>
              <a:rPr lang="en-US" sz="2000" dirty="0">
                <a:latin typeface="Calibri" panose="020F0502020204030204" pitchFamily="34" charset="0"/>
                <a:cs typeface="Times New Roman" panose="02020603050405020304" pitchFamily="18" charset="0"/>
              </a:rPr>
              <a:t>Applied Machine Learning  model, “ADA Boost” on the training data set and evaluated the performance of the model using test set.</a:t>
            </a:r>
          </a:p>
          <a:p>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Accuracy in ADA Boost model is 78%.</a:t>
            </a:r>
          </a:p>
          <a:p>
            <a:endParaRPr lang="en-US" dirty="0"/>
          </a:p>
        </p:txBody>
      </p:sp>
      <p:pic>
        <p:nvPicPr>
          <p:cNvPr id="5" name="Content Placeholder 4">
            <a:extLst>
              <a:ext uri="{FF2B5EF4-FFF2-40B4-BE49-F238E27FC236}">
                <a16:creationId xmlns:a16="http://schemas.microsoft.com/office/drawing/2014/main" id="{3FA1A780-5E08-4BCA-8D26-1049E384DA62}"/>
              </a:ext>
            </a:extLst>
          </p:cNvPr>
          <p:cNvPicPr>
            <a:picLocks noChangeAspect="1"/>
          </p:cNvPicPr>
          <p:nvPr/>
        </p:nvPicPr>
        <p:blipFill rotWithShape="1">
          <a:blip r:embed="rId5"/>
          <a:srcRect r="17676" b="1"/>
          <a:stretch/>
        </p:blipFill>
        <p:spPr>
          <a:xfrm>
            <a:off x="6096000" y="1599647"/>
            <a:ext cx="5451627" cy="3658705"/>
          </a:xfrm>
          <a:prstGeom prst="rect">
            <a:avLst/>
          </a:prstGeom>
          <a:effectLst>
            <a:outerShdw blurRad="50800" dist="38100" dir="5400000" algn="t" rotWithShape="0">
              <a:prstClr val="black">
                <a:alpha val="43000"/>
              </a:prstClr>
            </a:outerShdw>
          </a:effectLst>
        </p:spPr>
      </p:pic>
      <p:sp>
        <p:nvSpPr>
          <p:cNvPr id="10" name="TextBox 9">
            <a:extLst>
              <a:ext uri="{FF2B5EF4-FFF2-40B4-BE49-F238E27FC236}">
                <a16:creationId xmlns:a16="http://schemas.microsoft.com/office/drawing/2014/main" id="{20647284-6381-4A5D-8975-B33DC2C4F78B}"/>
              </a:ext>
            </a:extLst>
          </p:cNvPr>
          <p:cNvSpPr txBox="1"/>
          <p:nvPr/>
        </p:nvSpPr>
        <p:spPr>
          <a:xfrm>
            <a:off x="3470096" y="609601"/>
            <a:ext cx="3845104" cy="584775"/>
          </a:xfrm>
          <a:prstGeom prst="rect">
            <a:avLst/>
          </a:prstGeom>
          <a:noFill/>
        </p:spPr>
        <p:txBody>
          <a:bodyPr wrap="square">
            <a:spAutoFit/>
          </a:bodyPr>
          <a:lstStyle/>
          <a:p>
            <a:r>
              <a:rPr lang="en-US" sz="3200" b="1" u="sng" dirty="0" err="1">
                <a:latin typeface="Calibri" panose="020F0502020204030204" pitchFamily="34" charset="0"/>
                <a:cs typeface="Calibri" panose="020F0502020204030204" pitchFamily="34" charset="0"/>
              </a:rPr>
              <a:t>ADABoost</a:t>
            </a:r>
            <a:r>
              <a:rPr lang="en-US" sz="3200" b="1" u="sng" dirty="0">
                <a:latin typeface="Calibri" panose="020F0502020204030204" pitchFamily="34" charset="0"/>
                <a:cs typeface="Calibri" panose="020F0502020204030204" pitchFamily="34" charset="0"/>
              </a:rPr>
              <a:t> </a:t>
            </a:r>
            <a:r>
              <a:rPr lang="en-US" sz="3200" b="1" u="sng" dirty="0" err="1">
                <a:latin typeface="Calibri" panose="020F0502020204030204" pitchFamily="34" charset="0"/>
                <a:cs typeface="Calibri" panose="020F0502020204030204" pitchFamily="34" charset="0"/>
              </a:rPr>
              <a:t>Classifer</a:t>
            </a:r>
            <a:endParaRPr lang="en-US" sz="3200" b="1" u="sng"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1C717875-0E11-4B87-957D-DA2FCB34B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08365359"/>
      </p:ext>
    </p:extLst>
  </p:cSld>
  <p:clrMapOvr>
    <a:masterClrMapping/>
  </p:clrMapOvr>
  <mc:AlternateContent xmlns:mc="http://schemas.openxmlformats.org/markup-compatibility/2006">
    <mc:Choice xmlns:p14="http://schemas.microsoft.com/office/powerpoint/2010/main" Requires="p14">
      <p:transition spd="slow" p14:dur="2000" advTm="18380"/>
    </mc:Choice>
    <mc:Fallback>
      <p:transition spd="slow" advTm="18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092" name="Rectangle 15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6B7B294E-AC64-4D00-A952-768223366EF9}"/>
              </a:ext>
            </a:extLst>
          </p:cNvPr>
          <p:cNvSpPr>
            <a:spLocks noGrp="1"/>
          </p:cNvSpPr>
          <p:nvPr>
            <p:ph type="title"/>
          </p:nvPr>
        </p:nvSpPr>
        <p:spPr>
          <a:xfrm>
            <a:off x="2178123" y="29159"/>
            <a:ext cx="6389250" cy="459189"/>
          </a:xfrm>
        </p:spPr>
        <p:txBody>
          <a:bodyPr>
            <a:noAutofit/>
          </a:bodyPr>
          <a:lstStyle/>
          <a:p>
            <a:pPr algn="ctr"/>
            <a:r>
              <a:rPr lang="en-US" sz="3200" b="1" dirty="0">
                <a:solidFill>
                  <a:srgbClr val="EBEBEB"/>
                </a:solidFill>
                <a:latin typeface="Calibri" panose="020F0502020204030204" pitchFamily="34" charset="0"/>
                <a:cs typeface="Calibri" panose="020F0502020204030204" pitchFamily="34" charset="0"/>
              </a:rPr>
              <a:t>Evaluate Model Performance</a:t>
            </a:r>
          </a:p>
        </p:txBody>
      </p:sp>
      <p:sp>
        <p:nvSpPr>
          <p:cNvPr id="309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080" name="Content Placeholder 3079">
            <a:extLst>
              <a:ext uri="{FF2B5EF4-FFF2-40B4-BE49-F238E27FC236}">
                <a16:creationId xmlns:a16="http://schemas.microsoft.com/office/drawing/2014/main" id="{CD99A2B3-E068-497E-99EF-A7DCF170BC8C}"/>
              </a:ext>
            </a:extLst>
          </p:cNvPr>
          <p:cNvSpPr>
            <a:spLocks noGrp="1"/>
          </p:cNvSpPr>
          <p:nvPr>
            <p:ph idx="1"/>
          </p:nvPr>
        </p:nvSpPr>
        <p:spPr>
          <a:xfrm>
            <a:off x="478130" y="786591"/>
            <a:ext cx="6343910" cy="1484049"/>
          </a:xfrm>
        </p:spPr>
        <p:txBody>
          <a:bodyPr>
            <a:normAutofit/>
          </a:bodyPr>
          <a:lstStyle/>
          <a:p>
            <a:r>
              <a:rPr lang="en-US" sz="2000" dirty="0">
                <a:latin typeface="Calibri" panose="020F0502020204030204" pitchFamily="34" charset="0"/>
                <a:cs typeface="Times New Roman" panose="02020603050405020304" pitchFamily="18" charset="0"/>
              </a:rPr>
              <a:t>Using Confusion matrix, evaluated the results and calculated ‘Precision , Recall and f1 score.</a:t>
            </a:r>
          </a:p>
          <a:p>
            <a:r>
              <a:rPr lang="en-US" sz="2000" dirty="0">
                <a:latin typeface="Calibri" panose="020F0502020204030204" pitchFamily="34" charset="0"/>
                <a:cs typeface="Times New Roman" panose="02020603050405020304" pitchFamily="18" charset="0"/>
              </a:rPr>
              <a:t>Built ROC curve and observed the AUC (area under curve) values as 0.81 .</a:t>
            </a:r>
          </a:p>
          <a:p>
            <a:endParaRPr lang="en-US" dirty="0">
              <a:solidFill>
                <a:srgbClr val="FFFFFF"/>
              </a:solidFill>
            </a:endParaRPr>
          </a:p>
        </p:txBody>
      </p:sp>
      <p:pic>
        <p:nvPicPr>
          <p:cNvPr id="7" name="Picture 6">
            <a:extLst>
              <a:ext uri="{FF2B5EF4-FFF2-40B4-BE49-F238E27FC236}">
                <a16:creationId xmlns:a16="http://schemas.microsoft.com/office/drawing/2014/main" id="{D89C5BFF-479B-409C-9E3F-79B4DA1F8EE9}"/>
              </a:ext>
            </a:extLst>
          </p:cNvPr>
          <p:cNvPicPr>
            <a:picLocks noChangeAspect="1"/>
          </p:cNvPicPr>
          <p:nvPr/>
        </p:nvPicPr>
        <p:blipFill>
          <a:blip r:embed="rId5"/>
          <a:stretch>
            <a:fillRect/>
          </a:stretch>
        </p:blipFill>
        <p:spPr>
          <a:xfrm>
            <a:off x="7015974" y="582479"/>
            <a:ext cx="5115540" cy="3200692"/>
          </a:xfrm>
          <a:prstGeom prst="rect">
            <a:avLst/>
          </a:prstGeom>
        </p:spPr>
      </p:pic>
      <p:pic>
        <p:nvPicPr>
          <p:cNvPr id="9" name="Picture 8">
            <a:extLst>
              <a:ext uri="{FF2B5EF4-FFF2-40B4-BE49-F238E27FC236}">
                <a16:creationId xmlns:a16="http://schemas.microsoft.com/office/drawing/2014/main" id="{BE5DED71-93F0-4966-ABBD-00A7AE122A1F}"/>
              </a:ext>
            </a:extLst>
          </p:cNvPr>
          <p:cNvPicPr>
            <a:picLocks noChangeAspect="1"/>
          </p:cNvPicPr>
          <p:nvPr/>
        </p:nvPicPr>
        <p:blipFill>
          <a:blip r:embed="rId6"/>
          <a:stretch>
            <a:fillRect/>
          </a:stretch>
        </p:blipFill>
        <p:spPr>
          <a:xfrm>
            <a:off x="6666320" y="3920468"/>
            <a:ext cx="6090186" cy="2998571"/>
          </a:xfrm>
          <a:prstGeom prst="rect">
            <a:avLst/>
          </a:prstGeom>
        </p:spPr>
      </p:pic>
      <p:pic>
        <p:nvPicPr>
          <p:cNvPr id="11" name="Picture 10">
            <a:extLst>
              <a:ext uri="{FF2B5EF4-FFF2-40B4-BE49-F238E27FC236}">
                <a16:creationId xmlns:a16="http://schemas.microsoft.com/office/drawing/2014/main" id="{49B0E1E9-C3F2-4285-B290-04E97FB87C24}"/>
              </a:ext>
            </a:extLst>
          </p:cNvPr>
          <p:cNvPicPr>
            <a:picLocks noChangeAspect="1"/>
          </p:cNvPicPr>
          <p:nvPr/>
        </p:nvPicPr>
        <p:blipFill>
          <a:blip r:embed="rId7"/>
          <a:stretch>
            <a:fillRect/>
          </a:stretch>
        </p:blipFill>
        <p:spPr>
          <a:xfrm>
            <a:off x="0" y="2331680"/>
            <a:ext cx="6593450" cy="4249873"/>
          </a:xfrm>
          <a:prstGeom prst="rect">
            <a:avLst/>
          </a:prstGeom>
        </p:spPr>
      </p:pic>
      <p:pic>
        <p:nvPicPr>
          <p:cNvPr id="3" name="Audio 2">
            <a:hlinkClick r:id="" action="ppaction://media"/>
            <a:extLst>
              <a:ext uri="{FF2B5EF4-FFF2-40B4-BE49-F238E27FC236}">
                <a16:creationId xmlns:a16="http://schemas.microsoft.com/office/drawing/2014/main" id="{DD6A27B5-8A7B-45E2-A981-2CC38B8C8B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25311810"/>
      </p:ext>
    </p:extLst>
  </p:cSld>
  <p:clrMapOvr>
    <a:masterClrMapping/>
  </p:clrMapOvr>
  <mc:AlternateContent xmlns:mc="http://schemas.openxmlformats.org/markup-compatibility/2006">
    <mc:Choice xmlns:p14="http://schemas.microsoft.com/office/powerpoint/2010/main" Requires="p14">
      <p:transition spd="slow" p14:dur="2000" advTm="101592"/>
    </mc:Choice>
    <mc:Fallback>
      <p:transition spd="slow" advTm="101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6FE89-F79F-4A6C-968C-B5CC3307F5D7}"/>
              </a:ext>
            </a:extLst>
          </p:cNvPr>
          <p:cNvSpPr>
            <a:spLocks noGrp="1"/>
          </p:cNvSpPr>
          <p:nvPr>
            <p:ph type="title"/>
          </p:nvPr>
        </p:nvSpPr>
        <p:spPr>
          <a:xfrm>
            <a:off x="756008" y="539785"/>
            <a:ext cx="4956424" cy="641743"/>
          </a:xfrm>
        </p:spPr>
        <p:txBody>
          <a:bodyPr>
            <a:normAutofit fontScale="90000"/>
          </a:bodyPr>
          <a:lstStyle/>
          <a:p>
            <a:br>
              <a:rPr lang="en-US" dirty="0"/>
            </a:br>
            <a:r>
              <a:rPr lang="en-US" dirty="0"/>
              <a:t>References:</a:t>
            </a:r>
            <a:br>
              <a:rPr lang="en-US" dirty="0"/>
            </a:br>
            <a:endParaRPr lang="en-US" dirty="0"/>
          </a:p>
        </p:txBody>
      </p:sp>
      <p:sp>
        <p:nvSpPr>
          <p:cNvPr id="3" name="Content Placeholder 2">
            <a:extLst>
              <a:ext uri="{FF2B5EF4-FFF2-40B4-BE49-F238E27FC236}">
                <a16:creationId xmlns:a16="http://schemas.microsoft.com/office/drawing/2014/main" id="{E6D9C07D-905C-4D50-AEEE-BF2911BE4DF7}"/>
              </a:ext>
            </a:extLst>
          </p:cNvPr>
          <p:cNvSpPr>
            <a:spLocks noGrp="1"/>
          </p:cNvSpPr>
          <p:nvPr>
            <p:ph idx="1"/>
          </p:nvPr>
        </p:nvSpPr>
        <p:spPr>
          <a:xfrm>
            <a:off x="971764" y="1989619"/>
            <a:ext cx="9138007" cy="3959118"/>
          </a:xfrm>
        </p:spPr>
        <p:txBody>
          <a:bodyPr>
            <a:normAutofit/>
          </a:bodyPr>
          <a:lstStyle/>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How Costly Is Customer Churn in the Telecom Industry? - EBR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Customer Churn in Telecom Segment -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Curi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5"/>
              </a:rPr>
              <a:t>https://towardsdatascience.com/customer-churn-in-telecom-segment-5e49356f39e5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Telco Customer Churn -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BlastChar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6"/>
              </a:rPr>
              <a:t>https://www.kaggle.com/blastchar/telco-customer-churn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PCA using Python (scikit-learn) -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Galarnyk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https://towardsdatascience.com/pca-using-python-scikit-learn-e653f8989e60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 Churn Reduction in Telecom Industry – Arthur Middleton Hughes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http://www.dbmarketing.com/telecom/churnreduction.html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469E998A-6750-41A7-AAAC-E1A79E8052A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7740117"/>
      </p:ext>
    </p:extLst>
  </p:cSld>
  <p:clrMapOvr>
    <a:masterClrMapping/>
  </p:clrMapOvr>
  <mc:AlternateContent xmlns:mc="http://schemas.openxmlformats.org/markup-compatibility/2006">
    <mc:Choice xmlns:p14="http://schemas.microsoft.com/office/powerpoint/2010/main" Requires="p14">
      <p:transition spd="slow" p14:dur="2000" advTm="10599"/>
    </mc:Choice>
    <mc:Fallback>
      <p:transition spd="slow" advTm="10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Light bulb on yellow background with sketched light beams and cord">
            <a:extLst>
              <a:ext uri="{FF2B5EF4-FFF2-40B4-BE49-F238E27FC236}">
                <a16:creationId xmlns:a16="http://schemas.microsoft.com/office/drawing/2014/main" id="{EFF977CE-4692-4FB2-93DC-24CB0A68F26C}"/>
              </a:ext>
            </a:extLst>
          </p:cNvPr>
          <p:cNvPicPr>
            <a:picLocks noChangeAspect="1"/>
          </p:cNvPicPr>
          <p:nvPr/>
        </p:nvPicPr>
        <p:blipFill rotWithShape="1">
          <a:blip r:embed="rId4">
            <a:alphaModFix amt="35000"/>
          </a:blip>
          <a:srcRect t="8568" r="1" b="1"/>
          <a:stretch/>
        </p:blipFill>
        <p:spPr>
          <a:xfrm>
            <a:off x="-4243" y="10"/>
            <a:ext cx="12196243" cy="6857990"/>
          </a:xfrm>
          <a:prstGeom prst="rect">
            <a:avLst/>
          </a:prstGeom>
        </p:spPr>
      </p:pic>
      <p:sp>
        <p:nvSpPr>
          <p:cNvPr id="2" name="Title 1">
            <a:extLst>
              <a:ext uri="{FF2B5EF4-FFF2-40B4-BE49-F238E27FC236}">
                <a16:creationId xmlns:a16="http://schemas.microsoft.com/office/drawing/2014/main" id="{98936D20-C309-4875-BEFD-F44832F34519}"/>
              </a:ext>
            </a:extLst>
          </p:cNvPr>
          <p:cNvSpPr>
            <a:spLocks noGrp="1"/>
          </p:cNvSpPr>
          <p:nvPr>
            <p:ph type="title"/>
          </p:nvPr>
        </p:nvSpPr>
        <p:spPr>
          <a:xfrm>
            <a:off x="643467" y="321734"/>
            <a:ext cx="10905066" cy="1135737"/>
          </a:xfrm>
        </p:spPr>
        <p:txBody>
          <a:bodyPr>
            <a:normAutofit/>
          </a:bodyPr>
          <a:lstStyle/>
          <a:p>
            <a:r>
              <a:rPr lang="en-US" sz="3600" dirty="0"/>
              <a:t>Introduction</a:t>
            </a:r>
          </a:p>
        </p:txBody>
      </p:sp>
      <p:sp>
        <p:nvSpPr>
          <p:cNvPr id="3" name="Content Placeholder 2">
            <a:extLst>
              <a:ext uri="{FF2B5EF4-FFF2-40B4-BE49-F238E27FC236}">
                <a16:creationId xmlns:a16="http://schemas.microsoft.com/office/drawing/2014/main" id="{982D9569-ECAE-4F8D-BCE0-21E80475C91B}"/>
              </a:ext>
            </a:extLst>
          </p:cNvPr>
          <p:cNvSpPr>
            <a:spLocks noGrp="1"/>
          </p:cNvSpPr>
          <p:nvPr>
            <p:ph idx="1"/>
          </p:nvPr>
        </p:nvSpPr>
        <p:spPr>
          <a:xfrm>
            <a:off x="643467" y="1782981"/>
            <a:ext cx="10905066" cy="4393982"/>
          </a:xfrm>
        </p:spPr>
        <p:txBody>
          <a:bodyPr>
            <a:normAutofit fontScale="92500" lnSpcReduction="10000"/>
          </a:bodyPr>
          <a:lstStyle/>
          <a:p>
            <a:pPr algn="just"/>
            <a:r>
              <a:rPr lang="en-US" sz="2000" dirty="0">
                <a:effectLst/>
                <a:ea typeface="Tahoma" panose="020B0604030504040204" pitchFamily="34" charset="0"/>
                <a:cs typeface="Times New Roman" panose="02020603050405020304" pitchFamily="18" charset="0"/>
              </a:rPr>
              <a:t>Customer churn is a major problem and one of the most important concern for every company. Retaining an existing customer is many times more effective than gaining new customers.  Companies usually have a greater focus on customer acquisition and keep retention as a secondary priority. However, it can cost</a:t>
            </a:r>
            <a:r>
              <a:rPr lang="en-US" sz="2000" dirty="0">
                <a:ea typeface="Tahoma" panose="020B0604030504040204" pitchFamily="34" charset="0"/>
                <a:cs typeface="Times New Roman" panose="02020603050405020304" pitchFamily="18" charset="0"/>
              </a:rPr>
              <a:t> </a:t>
            </a:r>
            <a:r>
              <a:rPr lang="en-US" sz="2000" dirty="0">
                <a:ea typeface="Tahoma" panose="020B060403050404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five times more to attract a new customer</a:t>
            </a:r>
            <a:r>
              <a:rPr lang="en-US" sz="2000" dirty="0">
                <a:ea typeface="Tahoma" panose="020B0604030504040204" pitchFamily="34" charset="0"/>
                <a:cs typeface="Times New Roman" panose="02020603050405020304" pitchFamily="18" charset="0"/>
              </a:rPr>
              <a:t> than it does to retain an existing one. Increasing customer retention rates by 5% can increase profits by 25% to 95%, according to </a:t>
            </a:r>
            <a:r>
              <a:rPr lang="en-US" sz="2000" dirty="0">
                <a:ea typeface="Tahoma" panose="020B060403050404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research done by Bain &amp; Company</a:t>
            </a:r>
            <a:r>
              <a:rPr lang="en-US" sz="2000" dirty="0">
                <a:ea typeface="Tahoma" panose="020B0604030504040204" pitchFamily="34" charset="0"/>
                <a:cs typeface="Times New Roman" panose="02020603050405020304" pitchFamily="18" charset="0"/>
              </a:rPr>
              <a:t>.  Generally, people only switch to a different company only when </a:t>
            </a:r>
            <a:r>
              <a:rPr lang="en-US" sz="2000" dirty="0">
                <a:effectLst/>
                <a:ea typeface="Tahoma" panose="020B0604030504040204" pitchFamily="34" charset="0"/>
                <a:cs typeface="Times New Roman" panose="02020603050405020304" pitchFamily="18" charset="0"/>
              </a:rPr>
              <a:t>the service is not to the level of expectation in one or the other factor when compared to competitors, more than getting attracted to the specials and offers which are offered by the other companies. It is pretty common to hear people express frustration with some aspect of their communications provider — be it convoluted billing, unwanted marketing emails, hard-to-navigate customer service or high plan prices.  As the number of peoples who use a phone or a telecom product does not increase in huge volume, any company looking to improve the profits is trying to attract other company customers. At the same time retaining existing customers is very important.  As retaining a current customer is ten times more productive than gaining a new one. </a:t>
            </a:r>
          </a:p>
          <a:p>
            <a:endParaRPr lang="en-US" sz="2000" dirty="0"/>
          </a:p>
        </p:txBody>
      </p:sp>
      <p:pic>
        <p:nvPicPr>
          <p:cNvPr id="4" name="Audio 3">
            <a:hlinkClick r:id="" action="ppaction://media"/>
            <a:extLst>
              <a:ext uri="{FF2B5EF4-FFF2-40B4-BE49-F238E27FC236}">
                <a16:creationId xmlns:a16="http://schemas.microsoft.com/office/drawing/2014/main" id="{483C624C-2F89-4A38-8396-857D5A95E2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43053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02428"/>
    </mc:Choice>
    <mc:Fallback>
      <p:transition spd="slow" advTm="102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EA8-B5F9-4234-B713-0413543F54EC}"/>
              </a:ext>
            </a:extLst>
          </p:cNvPr>
          <p:cNvSpPr>
            <a:spLocks noGrp="1"/>
          </p:cNvSpPr>
          <p:nvPr>
            <p:ph type="title"/>
          </p:nvPr>
        </p:nvSpPr>
        <p:spPr>
          <a:xfrm>
            <a:off x="838200" y="365126"/>
            <a:ext cx="2007742" cy="477355"/>
          </a:xfrm>
        </p:spPr>
        <p:txBody>
          <a:bodyPr>
            <a:normAutofit fontScale="90000"/>
          </a:bodyPr>
          <a:lstStyle/>
          <a:p>
            <a:r>
              <a:rPr lang="en-US" sz="3200" b="1" dirty="0"/>
              <a:t>Objective</a:t>
            </a:r>
          </a:p>
        </p:txBody>
      </p:sp>
      <p:sp>
        <p:nvSpPr>
          <p:cNvPr id="3" name="Content Placeholder 2">
            <a:extLst>
              <a:ext uri="{FF2B5EF4-FFF2-40B4-BE49-F238E27FC236}">
                <a16:creationId xmlns:a16="http://schemas.microsoft.com/office/drawing/2014/main" id="{924F2026-0EBD-44C4-B5CE-2875E35E256B}"/>
              </a:ext>
            </a:extLst>
          </p:cNvPr>
          <p:cNvSpPr>
            <a:spLocks noGrp="1"/>
          </p:cNvSpPr>
          <p:nvPr>
            <p:ph idx="1"/>
          </p:nvPr>
        </p:nvSpPr>
        <p:spPr>
          <a:xfrm>
            <a:off x="698643" y="1342738"/>
            <a:ext cx="9739901" cy="1051141"/>
          </a:xfrm>
        </p:spPr>
        <p:txBody>
          <a:bodyPr>
            <a:normAutofit/>
          </a:bodyPr>
          <a:lstStyle/>
          <a:p>
            <a:pPr marL="0" indent="0" algn="just">
              <a:buNone/>
            </a:pPr>
            <a:r>
              <a:rPr lang="en-US" sz="1800" dirty="0">
                <a:latin typeface="Calibri" panose="020F0502020204030204" pitchFamily="34" charset="0"/>
                <a:cs typeface="Times New Roman" panose="02020603050405020304" pitchFamily="18" charset="0"/>
              </a:rPr>
              <a:t>As customer churn directly effects the revenues of the companies, companies are seeking to develop means to predict potential customer to churn. Therefore, finding factors that increase customer churn is important to take necessary actions to reduce this churn and retain the customers. </a:t>
            </a:r>
          </a:p>
          <a:p>
            <a:endParaRPr lang="en-US" sz="1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8DC429FD-1AD4-4A1D-B441-54FD3813419F}"/>
              </a:ext>
            </a:extLst>
          </p:cNvPr>
          <p:cNvSpPr txBox="1"/>
          <p:nvPr/>
        </p:nvSpPr>
        <p:spPr>
          <a:xfrm>
            <a:off x="838200" y="2545105"/>
            <a:ext cx="1520575" cy="584775"/>
          </a:xfrm>
          <a:prstGeom prst="rect">
            <a:avLst/>
          </a:prstGeom>
          <a:noFill/>
        </p:spPr>
        <p:txBody>
          <a:bodyPr wrap="square" rtlCol="0">
            <a:spAutoFit/>
          </a:bodyPr>
          <a:lstStyle/>
          <a:p>
            <a:r>
              <a:rPr lang="en-US" sz="3200" b="1" dirty="0">
                <a:latin typeface="+mj-lt"/>
                <a:ea typeface="+mj-ea"/>
                <a:cs typeface="+mj-cs"/>
              </a:rPr>
              <a:t>Scope</a:t>
            </a:r>
          </a:p>
        </p:txBody>
      </p:sp>
      <p:sp>
        <p:nvSpPr>
          <p:cNvPr id="5" name="TextBox 4">
            <a:extLst>
              <a:ext uri="{FF2B5EF4-FFF2-40B4-BE49-F238E27FC236}">
                <a16:creationId xmlns:a16="http://schemas.microsoft.com/office/drawing/2014/main" id="{26014AF4-1525-4758-BF25-8699785DECDC}"/>
              </a:ext>
            </a:extLst>
          </p:cNvPr>
          <p:cNvSpPr txBox="1"/>
          <p:nvPr/>
        </p:nvSpPr>
        <p:spPr>
          <a:xfrm>
            <a:off x="769278" y="3429000"/>
            <a:ext cx="9739901"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Scope of the project is to use the sample dataset from Kaggle, which shows several categories of customers and also some influencing factors causing the customer churn in the telecom industry to perform customer segmentation and identify a pattern which influence the customer churn. Implement supervised machine learning process to achieve the goal.</a:t>
            </a:r>
          </a:p>
          <a:p>
            <a:endParaRPr lang="en-US" dirty="0"/>
          </a:p>
        </p:txBody>
      </p:sp>
      <p:pic>
        <p:nvPicPr>
          <p:cNvPr id="6" name="Audio 5">
            <a:hlinkClick r:id="" action="ppaction://media"/>
            <a:extLst>
              <a:ext uri="{FF2B5EF4-FFF2-40B4-BE49-F238E27FC236}">
                <a16:creationId xmlns:a16="http://schemas.microsoft.com/office/drawing/2014/main" id="{9322C1E0-66AC-4C4E-A77C-8E55AEA333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75460423"/>
      </p:ext>
    </p:extLst>
  </p:cSld>
  <p:clrMapOvr>
    <a:masterClrMapping/>
  </p:clrMapOvr>
  <mc:AlternateContent xmlns:mc="http://schemas.openxmlformats.org/markup-compatibility/2006">
    <mc:Choice xmlns:p14="http://schemas.microsoft.com/office/powerpoint/2010/main" Requires="p14">
      <p:transition spd="slow" p14:dur="2000" advTm="60321"/>
    </mc:Choice>
    <mc:Fallback>
      <p:transition spd="slow" advTm="60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D346-FC1A-4E23-AD93-B067B893062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E520F35-700C-4F32-88A7-37C73623AA92}"/>
              </a:ext>
            </a:extLst>
          </p:cNvPr>
          <p:cNvSpPr>
            <a:spLocks noGrp="1"/>
          </p:cNvSpPr>
          <p:nvPr>
            <p:ph idx="1"/>
          </p:nvPr>
        </p:nvSpPr>
        <p:spPr>
          <a:xfrm>
            <a:off x="646111" y="1291370"/>
            <a:ext cx="9692811" cy="835382"/>
          </a:xfrm>
        </p:spPr>
        <p:txBody>
          <a:bodyPr>
            <a:normAutofit lnSpcReduction="10000"/>
          </a:bodyPr>
          <a:lstStyle/>
          <a:p>
            <a:pPr marL="0" indent="0" algn="just">
              <a:buNone/>
            </a:pPr>
            <a:r>
              <a:rPr lang="en-US" sz="1800" dirty="0">
                <a:latin typeface="Calibri" panose="020F0502020204030204" pitchFamily="34" charset="0"/>
                <a:cs typeface="Times New Roman" panose="02020603050405020304" pitchFamily="18" charset="0"/>
              </a:rPr>
              <a:t>The dataset, I am planning to work on in this project is </a:t>
            </a:r>
            <a:r>
              <a:rPr lang="en-US" sz="1800" dirty="0">
                <a:latin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Telco Customer Churn</a:t>
            </a:r>
            <a:r>
              <a:rPr lang="en-US" sz="1800" dirty="0">
                <a:latin typeface="Calibri" panose="020F0502020204030204" pitchFamily="34" charset="0"/>
                <a:cs typeface="Times New Roman" panose="02020603050405020304" pitchFamily="18" charset="0"/>
              </a:rPr>
              <a:t>.  Dataset consists of 21 variables with 7043 observations.  Each Observation in the dataset represents a customer. Below is the detailed list of variables.</a:t>
            </a:r>
          </a:p>
          <a:p>
            <a:pPr marL="0" indent="0">
              <a:buNone/>
            </a:pPr>
            <a:endParaRPr lang="en-US" dirty="0"/>
          </a:p>
        </p:txBody>
      </p:sp>
      <p:sp>
        <p:nvSpPr>
          <p:cNvPr id="4" name="TextBox 3">
            <a:extLst>
              <a:ext uri="{FF2B5EF4-FFF2-40B4-BE49-F238E27FC236}">
                <a16:creationId xmlns:a16="http://schemas.microsoft.com/office/drawing/2014/main" id="{EF156485-92F7-4DFB-9B72-8671BC375CA3}"/>
              </a:ext>
            </a:extLst>
          </p:cNvPr>
          <p:cNvSpPr txBox="1"/>
          <p:nvPr/>
        </p:nvSpPr>
        <p:spPr>
          <a:xfrm>
            <a:off x="620672" y="2126752"/>
            <a:ext cx="2082019" cy="2031325"/>
          </a:xfrm>
          <a:prstGeom prst="rect">
            <a:avLst/>
          </a:prstGeom>
          <a:noFill/>
        </p:spPr>
        <p:txBody>
          <a:bodyPr wrap="square" rtlCol="0">
            <a:spAutoFit/>
          </a:bodyPr>
          <a:lstStyle/>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customerID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SeniorCitizen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Partner</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Dependents</a:t>
            </a:r>
          </a:p>
          <a:p>
            <a:pPr marL="342900" marR="0" lvl="0" indent="-342900">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tenure</a:t>
            </a:r>
          </a:p>
          <a:p>
            <a:pPr marL="342900" marR="0" lvl="0" indent="-342900">
              <a:spcBef>
                <a:spcPts val="0"/>
              </a:spcBef>
              <a:spcAft>
                <a:spcPts val="0"/>
              </a:spcAft>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PhoneService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A9C6E53-D5B7-4584-BE75-84C4FCBFD4B9}"/>
              </a:ext>
            </a:extLst>
          </p:cNvPr>
          <p:cNvSpPr txBox="1"/>
          <p:nvPr/>
        </p:nvSpPr>
        <p:spPr>
          <a:xfrm>
            <a:off x="2874737" y="2126752"/>
            <a:ext cx="2196904" cy="2031325"/>
          </a:xfrm>
          <a:prstGeom prst="rect">
            <a:avLst/>
          </a:prstGeom>
          <a:noFill/>
        </p:spPr>
        <p:txBody>
          <a:bodyPr wrap="square" rtlCol="0">
            <a:spAutoFit/>
          </a:bodyPr>
          <a:lstStyle/>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MultipleLines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InternetService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OnlineSecurity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OnlineBackup</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DeviceProtectio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TechSupport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AutoNum type="arabicPeriod" startAt="8"/>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StreamingTV</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A5960E5-A292-4834-88F5-7491FE3E0B85}"/>
              </a:ext>
            </a:extLst>
          </p:cNvPr>
          <p:cNvSpPr txBox="1"/>
          <p:nvPr/>
        </p:nvSpPr>
        <p:spPr>
          <a:xfrm>
            <a:off x="5492516" y="2143473"/>
            <a:ext cx="2196904" cy="2031325"/>
          </a:xfrm>
          <a:prstGeom prst="rect">
            <a:avLst/>
          </a:prstGeom>
          <a:noFill/>
        </p:spPr>
        <p:txBody>
          <a:bodyPr wrap="square" rtlCol="0">
            <a:spAutoFit/>
          </a:bodyPr>
          <a:lstStyle/>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15.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StreamingMovies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16. Contract</a:t>
            </a:r>
          </a:p>
          <a:p>
            <a:pPr marR="0" lvl="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17.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PaperlessBilling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dirty="0">
                <a:latin typeface="Calibri" panose="020F0502020204030204" pitchFamily="34" charset="0"/>
                <a:ea typeface="Calibri" panose="020F0502020204030204" pitchFamily="34" charset="0"/>
                <a:cs typeface="Times New Roman" panose="02020603050405020304" pitchFamily="18" charset="0"/>
              </a:rPr>
              <a:t>18.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PaymentMethod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19.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MonthlyCharges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TotalCharges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21. Churn</a:t>
            </a:r>
          </a:p>
        </p:txBody>
      </p:sp>
      <p:pic>
        <p:nvPicPr>
          <p:cNvPr id="7" name="Content Placeholder 3">
            <a:extLst>
              <a:ext uri="{FF2B5EF4-FFF2-40B4-BE49-F238E27FC236}">
                <a16:creationId xmlns:a16="http://schemas.microsoft.com/office/drawing/2014/main" id="{EDB87E0D-9036-4322-8A68-7CF26ABEDF34}"/>
              </a:ext>
            </a:extLst>
          </p:cNvPr>
          <p:cNvPicPr>
            <a:picLocks/>
          </p:cNvPicPr>
          <p:nvPr/>
        </p:nvPicPr>
        <p:blipFill rotWithShape="1">
          <a:blip r:embed="rId5"/>
          <a:srcRect l="30336" r="18770"/>
          <a:stretch/>
        </p:blipFill>
        <p:spPr>
          <a:xfrm>
            <a:off x="844709" y="4158077"/>
            <a:ext cx="7056118" cy="1903677"/>
          </a:xfrm>
          <a:prstGeom prst="rect">
            <a:avLst/>
          </a:prstGeom>
          <a:ln>
            <a:noFill/>
          </a:ln>
        </p:spPr>
      </p:pic>
      <p:pic>
        <p:nvPicPr>
          <p:cNvPr id="8" name="Audio 7">
            <a:hlinkClick r:id="" action="ppaction://media"/>
            <a:extLst>
              <a:ext uri="{FF2B5EF4-FFF2-40B4-BE49-F238E27FC236}">
                <a16:creationId xmlns:a16="http://schemas.microsoft.com/office/drawing/2014/main" id="{4D8B399B-9AD3-435D-854B-280D2FAB46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64790534"/>
      </p:ext>
    </p:extLst>
  </p:cSld>
  <p:clrMapOvr>
    <a:masterClrMapping/>
  </p:clrMapOvr>
  <mc:AlternateContent xmlns:mc="http://schemas.openxmlformats.org/markup-compatibility/2006">
    <mc:Choice xmlns:p14="http://schemas.microsoft.com/office/powerpoint/2010/main" Requires="p14">
      <p:transition spd="slow" p14:dur="2000" advTm="26229"/>
    </mc:Choice>
    <mc:Fallback>
      <p:transition spd="slow" advTm="26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05B7-2551-4C9C-81D1-5C6C3111083E}"/>
              </a:ext>
            </a:extLst>
          </p:cNvPr>
          <p:cNvSpPr>
            <a:spLocks noGrp="1"/>
          </p:cNvSpPr>
          <p:nvPr>
            <p:ph type="title"/>
          </p:nvPr>
        </p:nvSpPr>
        <p:spPr>
          <a:xfrm>
            <a:off x="435426" y="250473"/>
            <a:ext cx="5660574" cy="919108"/>
          </a:xfrm>
        </p:spPr>
        <p:txBody>
          <a:bodyPr vert="horz" lIns="91440" tIns="45720" rIns="91440" bIns="45720" rtlCol="0">
            <a:normAutofit/>
          </a:bodyPr>
          <a:lstStyle/>
          <a:p>
            <a:r>
              <a:rPr lang="en-US" sz="2400" b="1" dirty="0"/>
              <a:t>Basic Characteristics</a:t>
            </a:r>
          </a:p>
        </p:txBody>
      </p:sp>
      <p:sp>
        <p:nvSpPr>
          <p:cNvPr id="9" name="Content Placeholder 8">
            <a:extLst>
              <a:ext uri="{FF2B5EF4-FFF2-40B4-BE49-F238E27FC236}">
                <a16:creationId xmlns:a16="http://schemas.microsoft.com/office/drawing/2014/main" id="{27B967FB-DD27-4C09-A642-4D1633EA7E39}"/>
              </a:ext>
            </a:extLst>
          </p:cNvPr>
          <p:cNvSpPr>
            <a:spLocks noGrp="1"/>
          </p:cNvSpPr>
          <p:nvPr>
            <p:ph idx="1"/>
          </p:nvPr>
        </p:nvSpPr>
        <p:spPr>
          <a:xfrm>
            <a:off x="5108612" y="1283922"/>
            <a:ext cx="5256695" cy="2145078"/>
          </a:xfrm>
        </p:spPr>
        <p:txBody>
          <a:bodyPr>
            <a:normAutofit/>
          </a:bodyPr>
          <a:lstStyle/>
          <a:p>
            <a:pPr marL="0" indent="0">
              <a:buNone/>
            </a:pPr>
            <a:r>
              <a:rPr lang="en-US" sz="2000" dirty="0">
                <a:latin typeface="Calibri" panose="020F0502020204030204" pitchFamily="34" charset="0"/>
                <a:cs typeface="Times New Roman" panose="02020603050405020304" pitchFamily="18" charset="0"/>
              </a:rPr>
              <a:t>Observations:</a:t>
            </a:r>
          </a:p>
          <a:p>
            <a:r>
              <a:rPr lang="en-US" sz="2000" dirty="0">
                <a:latin typeface="Calibri" panose="020F0502020204030204" pitchFamily="34" charset="0"/>
                <a:cs typeface="Times New Roman" panose="02020603050405020304" pitchFamily="18" charset="0"/>
              </a:rPr>
              <a:t>Only 3 variables are numeric and rest all are categorical values.</a:t>
            </a:r>
          </a:p>
          <a:p>
            <a:r>
              <a:rPr lang="en-US" dirty="0">
                <a:latin typeface="Calibri" panose="020F0502020204030204" pitchFamily="34" charset="0"/>
                <a:cs typeface="Times New Roman" panose="02020603050405020304" pitchFamily="18" charset="0"/>
              </a:rPr>
              <a:t>There are total 7043 observations</a:t>
            </a:r>
            <a:endParaRPr lang="en-US" sz="2000" dirty="0">
              <a:latin typeface="Calibri" panose="020F0502020204030204" pitchFamily="34" charset="0"/>
              <a:cs typeface="Times New Roman" panose="02020603050405020304" pitchFamily="18" charset="0"/>
            </a:endParaRPr>
          </a:p>
          <a:p>
            <a:endParaRPr lang="en-US" dirty="0"/>
          </a:p>
        </p:txBody>
      </p:sp>
      <p:pic>
        <p:nvPicPr>
          <p:cNvPr id="4" name="Content Placeholder 3">
            <a:extLst>
              <a:ext uri="{FF2B5EF4-FFF2-40B4-BE49-F238E27FC236}">
                <a16:creationId xmlns:a16="http://schemas.microsoft.com/office/drawing/2014/main" id="{808850FE-55D8-4150-B909-55707FD19677}"/>
              </a:ext>
            </a:extLst>
          </p:cNvPr>
          <p:cNvPicPr>
            <a:picLocks/>
          </p:cNvPicPr>
          <p:nvPr/>
        </p:nvPicPr>
        <p:blipFill>
          <a:blip r:embed="rId5"/>
          <a:stretch>
            <a:fillRect/>
          </a:stretch>
        </p:blipFill>
        <p:spPr>
          <a:xfrm>
            <a:off x="4915836" y="3543341"/>
            <a:ext cx="5449471" cy="681183"/>
          </a:xfrm>
          <a:prstGeom prst="rect">
            <a:avLst/>
          </a:prstGeom>
          <a:effectLst/>
        </p:spPr>
      </p:pic>
      <p:pic>
        <p:nvPicPr>
          <p:cNvPr id="5" name="Picture 4">
            <a:extLst>
              <a:ext uri="{FF2B5EF4-FFF2-40B4-BE49-F238E27FC236}">
                <a16:creationId xmlns:a16="http://schemas.microsoft.com/office/drawing/2014/main" id="{A321C758-6F67-4DC2-B22C-2D1F2D86E2AB}"/>
              </a:ext>
            </a:extLst>
          </p:cNvPr>
          <p:cNvPicPr/>
          <p:nvPr/>
        </p:nvPicPr>
        <p:blipFill>
          <a:blip r:embed="rId6"/>
          <a:stretch>
            <a:fillRect/>
          </a:stretch>
        </p:blipFill>
        <p:spPr>
          <a:xfrm>
            <a:off x="4915836" y="4501923"/>
            <a:ext cx="5449471" cy="2029927"/>
          </a:xfrm>
          <a:prstGeom prst="rect">
            <a:avLst/>
          </a:prstGeom>
          <a:effectLst/>
        </p:spPr>
      </p:pic>
      <p:pic>
        <p:nvPicPr>
          <p:cNvPr id="7" name="Picture 6">
            <a:extLst>
              <a:ext uri="{FF2B5EF4-FFF2-40B4-BE49-F238E27FC236}">
                <a16:creationId xmlns:a16="http://schemas.microsoft.com/office/drawing/2014/main" id="{19DABAF5-63DD-4946-AD55-B8A0B8165836}"/>
              </a:ext>
            </a:extLst>
          </p:cNvPr>
          <p:cNvPicPr>
            <a:picLocks noChangeAspect="1"/>
          </p:cNvPicPr>
          <p:nvPr/>
        </p:nvPicPr>
        <p:blipFill>
          <a:blip r:embed="rId7"/>
          <a:stretch>
            <a:fillRect/>
          </a:stretch>
        </p:blipFill>
        <p:spPr>
          <a:xfrm>
            <a:off x="209953" y="1277116"/>
            <a:ext cx="4245089" cy="5504153"/>
          </a:xfrm>
          <a:prstGeom prst="rect">
            <a:avLst/>
          </a:prstGeom>
        </p:spPr>
      </p:pic>
      <p:pic>
        <p:nvPicPr>
          <p:cNvPr id="3" name="Audio 2">
            <a:hlinkClick r:id="" action="ppaction://media"/>
            <a:extLst>
              <a:ext uri="{FF2B5EF4-FFF2-40B4-BE49-F238E27FC236}">
                <a16:creationId xmlns:a16="http://schemas.microsoft.com/office/drawing/2014/main" id="{0F6F0403-C949-4F42-8535-E02B6F831B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9692854"/>
      </p:ext>
    </p:extLst>
  </p:cSld>
  <p:clrMapOvr>
    <a:masterClrMapping/>
  </p:clrMapOvr>
  <mc:AlternateContent xmlns:mc="http://schemas.openxmlformats.org/markup-compatibility/2006">
    <mc:Choice xmlns:p14="http://schemas.microsoft.com/office/powerpoint/2010/main" Requires="p14">
      <p:transition spd="slow" p14:dur="2000" advTm="72072"/>
    </mc:Choice>
    <mc:Fallback>
      <p:transition spd="slow" advTm="72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1EE4E1-9D9D-4569-B7E1-2DCA172D700F}"/>
              </a:ext>
            </a:extLst>
          </p:cNvPr>
          <p:cNvPicPr>
            <a:picLocks noGrp="1"/>
          </p:cNvPicPr>
          <p:nvPr>
            <p:ph idx="1"/>
          </p:nvPr>
        </p:nvPicPr>
        <p:blipFill rotWithShape="1">
          <a:blip r:embed="rId5"/>
          <a:srcRect l="540" r="1" b="1"/>
          <a:stretch/>
        </p:blipFill>
        <p:spPr>
          <a:xfrm>
            <a:off x="296040" y="2046199"/>
            <a:ext cx="5888198" cy="3544848"/>
          </a:xfrm>
          <a:prstGeom prst="rect">
            <a:avLst/>
          </a:prstGeom>
        </p:spPr>
      </p:pic>
      <p:sp>
        <p:nvSpPr>
          <p:cNvPr id="31" name="TextBox 30">
            <a:extLst>
              <a:ext uri="{FF2B5EF4-FFF2-40B4-BE49-F238E27FC236}">
                <a16:creationId xmlns:a16="http://schemas.microsoft.com/office/drawing/2014/main" id="{6299CD53-63F0-45C0-8C5E-7669283AE4A4}"/>
              </a:ext>
            </a:extLst>
          </p:cNvPr>
          <p:cNvSpPr txBox="1"/>
          <p:nvPr/>
        </p:nvSpPr>
        <p:spPr>
          <a:xfrm>
            <a:off x="646050" y="538094"/>
            <a:ext cx="5793684" cy="1231106"/>
          </a:xfrm>
          <a:prstGeom prst="rect">
            <a:avLst/>
          </a:prstGeom>
          <a:noFill/>
        </p:spPr>
        <p:txBody>
          <a:bodyPr wrap="square">
            <a:spAutoFit/>
          </a:bodyPr>
          <a:lstStyle/>
          <a:p>
            <a:r>
              <a:rPr lang="en-US" sz="2000" b="1" u="sng" dirty="0">
                <a:latin typeface="Calibri" panose="020F0502020204030204" pitchFamily="34" charset="0"/>
                <a:cs typeface="Calibri" panose="020F0502020204030204" pitchFamily="34" charset="0"/>
              </a:rPr>
              <a:t>Perform exploratory data analysis on  the dataset:</a:t>
            </a:r>
          </a:p>
          <a:p>
            <a:endParaRPr lang="en-US" sz="1800" dirty="0"/>
          </a:p>
          <a:p>
            <a:r>
              <a:rPr lang="en-US" sz="1800" dirty="0">
                <a:latin typeface="Calibri" panose="020F0502020204030204" pitchFamily="34" charset="0"/>
                <a:cs typeface="Times New Roman" panose="02020603050405020304" pitchFamily="18" charset="0"/>
              </a:rPr>
              <a:t>Observation is that, there is no null values in any of the columns and statistics on individual variables in dataset</a:t>
            </a:r>
            <a:endParaRPr lang="en-US" dirty="0"/>
          </a:p>
        </p:txBody>
      </p:sp>
      <p:pic>
        <p:nvPicPr>
          <p:cNvPr id="8" name="Picture 7">
            <a:extLst>
              <a:ext uri="{FF2B5EF4-FFF2-40B4-BE49-F238E27FC236}">
                <a16:creationId xmlns:a16="http://schemas.microsoft.com/office/drawing/2014/main" id="{149FE954-D197-477F-AB13-35FE9A6B3DC2}"/>
              </a:ext>
            </a:extLst>
          </p:cNvPr>
          <p:cNvPicPr>
            <a:picLocks noChangeAspect="1"/>
          </p:cNvPicPr>
          <p:nvPr/>
        </p:nvPicPr>
        <p:blipFill>
          <a:blip r:embed="rId6"/>
          <a:stretch>
            <a:fillRect/>
          </a:stretch>
        </p:blipFill>
        <p:spPr>
          <a:xfrm>
            <a:off x="6693780" y="1160887"/>
            <a:ext cx="5244174" cy="5075526"/>
          </a:xfrm>
          <a:prstGeom prst="rect">
            <a:avLst/>
          </a:prstGeom>
        </p:spPr>
      </p:pic>
      <p:pic>
        <p:nvPicPr>
          <p:cNvPr id="2" name="Audio 1">
            <a:hlinkClick r:id="" action="ppaction://media"/>
            <a:extLst>
              <a:ext uri="{FF2B5EF4-FFF2-40B4-BE49-F238E27FC236}">
                <a16:creationId xmlns:a16="http://schemas.microsoft.com/office/drawing/2014/main" id="{4DA01A9B-93FE-46F6-BBDF-47EB15EBBC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36507082"/>
      </p:ext>
    </p:extLst>
  </p:cSld>
  <p:clrMapOvr>
    <a:masterClrMapping/>
  </p:clrMapOvr>
  <mc:AlternateContent xmlns:mc="http://schemas.openxmlformats.org/markup-compatibility/2006">
    <mc:Choice xmlns:p14="http://schemas.microsoft.com/office/powerpoint/2010/main" Requires="p14">
      <p:transition spd="slow" p14:dur="2000" advTm="43902"/>
    </mc:Choice>
    <mc:Fallback>
      <p:transition spd="slow" advTm="43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CB7C-4015-4836-A53C-55EFA26169B4}"/>
              </a:ext>
            </a:extLst>
          </p:cNvPr>
          <p:cNvSpPr>
            <a:spLocks noGrp="1"/>
          </p:cNvSpPr>
          <p:nvPr>
            <p:ph type="title"/>
          </p:nvPr>
        </p:nvSpPr>
        <p:spPr>
          <a:xfrm>
            <a:off x="1530849" y="124741"/>
            <a:ext cx="7926824" cy="658021"/>
          </a:xfrm>
        </p:spPr>
        <p:txBody>
          <a:bodyPr vert="horz" lIns="91440" tIns="45720" rIns="91440" bIns="45720" rtlCol="0">
            <a:normAutofit/>
          </a:bodyPr>
          <a:lstStyle/>
          <a:p>
            <a:pPr algn="ctr"/>
            <a:r>
              <a:rPr lang="en-US" sz="3600" b="1" dirty="0"/>
              <a:t>Numerical Variables Analysis</a:t>
            </a:r>
          </a:p>
        </p:txBody>
      </p:sp>
      <p:sp>
        <p:nvSpPr>
          <p:cNvPr id="22" name="Content Placeholder 21">
            <a:extLst>
              <a:ext uri="{FF2B5EF4-FFF2-40B4-BE49-F238E27FC236}">
                <a16:creationId xmlns:a16="http://schemas.microsoft.com/office/drawing/2014/main" id="{7217C1F5-E989-4727-861E-78A864EC73B9}"/>
              </a:ext>
            </a:extLst>
          </p:cNvPr>
          <p:cNvSpPr>
            <a:spLocks noGrp="1"/>
          </p:cNvSpPr>
          <p:nvPr>
            <p:ph idx="1"/>
          </p:nvPr>
        </p:nvSpPr>
        <p:spPr>
          <a:xfrm>
            <a:off x="223308" y="820375"/>
            <a:ext cx="5449888" cy="1892003"/>
          </a:xfrm>
        </p:spPr>
        <p:txBody>
          <a:bodyPr>
            <a:normAutofit/>
          </a:bodyPr>
          <a:lstStyle/>
          <a:p>
            <a:r>
              <a:rPr lang="en-US" sz="2000" dirty="0">
                <a:latin typeface="Calibri" panose="020F0502020204030204" pitchFamily="34" charset="0"/>
                <a:cs typeface="Times New Roman" panose="02020603050405020304" pitchFamily="18" charset="0"/>
              </a:rPr>
              <a:t>Observation is that, “tenure” variable has a better correlation with comparison to the output variable “churn”.</a:t>
            </a:r>
          </a:p>
          <a:p>
            <a:r>
              <a:rPr lang="en-US" sz="2000" dirty="0">
                <a:latin typeface="Calibri" panose="020F0502020204030204" pitchFamily="34" charset="0"/>
                <a:cs typeface="Times New Roman" panose="02020603050405020304" pitchFamily="18" charset="0"/>
              </a:rPr>
              <a:t>We built a histogram to see the spread of the data.</a:t>
            </a:r>
          </a:p>
          <a:p>
            <a:endParaRPr lang="en-US" dirty="0"/>
          </a:p>
        </p:txBody>
      </p:sp>
      <p:pic>
        <p:nvPicPr>
          <p:cNvPr id="4" name="Content Placeholder 3">
            <a:extLst>
              <a:ext uri="{FF2B5EF4-FFF2-40B4-BE49-F238E27FC236}">
                <a16:creationId xmlns:a16="http://schemas.microsoft.com/office/drawing/2014/main" id="{176A9807-6574-4ECA-808F-E62EDB4A8EA4}"/>
              </a:ext>
            </a:extLst>
          </p:cNvPr>
          <p:cNvPicPr>
            <a:picLocks/>
          </p:cNvPicPr>
          <p:nvPr/>
        </p:nvPicPr>
        <p:blipFill rotWithShape="1">
          <a:blip r:embed="rId5"/>
          <a:srcRect l="2972" r="-1" b="-1"/>
          <a:stretch/>
        </p:blipFill>
        <p:spPr>
          <a:xfrm>
            <a:off x="223308" y="3168899"/>
            <a:ext cx="5449888" cy="2766290"/>
          </a:xfrm>
          <a:prstGeom prst="rect">
            <a:avLst/>
          </a:prstGeom>
          <a:effectLst>
            <a:outerShdw blurRad="50800" dist="38100" dir="5400000" algn="t" rotWithShape="0">
              <a:prstClr val="black">
                <a:alpha val="43000"/>
              </a:prstClr>
            </a:outerShdw>
          </a:effectLst>
        </p:spPr>
      </p:pic>
      <p:pic>
        <p:nvPicPr>
          <p:cNvPr id="9" name="Picture 8">
            <a:extLst>
              <a:ext uri="{FF2B5EF4-FFF2-40B4-BE49-F238E27FC236}">
                <a16:creationId xmlns:a16="http://schemas.microsoft.com/office/drawing/2014/main" id="{775E18B1-ADC3-4C94-8865-4053C9CDEE03}"/>
              </a:ext>
            </a:extLst>
          </p:cNvPr>
          <p:cNvPicPr>
            <a:picLocks noChangeAspect="1"/>
          </p:cNvPicPr>
          <p:nvPr/>
        </p:nvPicPr>
        <p:blipFill>
          <a:blip r:embed="rId6"/>
          <a:stretch>
            <a:fillRect/>
          </a:stretch>
        </p:blipFill>
        <p:spPr>
          <a:xfrm>
            <a:off x="6096000" y="1297172"/>
            <a:ext cx="5685313" cy="4561368"/>
          </a:xfrm>
          <a:prstGeom prst="rect">
            <a:avLst/>
          </a:prstGeom>
        </p:spPr>
      </p:pic>
      <p:pic>
        <p:nvPicPr>
          <p:cNvPr id="3" name="Audio 2">
            <a:hlinkClick r:id="" action="ppaction://media"/>
            <a:extLst>
              <a:ext uri="{FF2B5EF4-FFF2-40B4-BE49-F238E27FC236}">
                <a16:creationId xmlns:a16="http://schemas.microsoft.com/office/drawing/2014/main" id="{8963ECF7-5569-4E40-931A-B629A30E77E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69571750"/>
      </p:ext>
    </p:extLst>
  </p:cSld>
  <p:clrMapOvr>
    <a:masterClrMapping/>
  </p:clrMapOvr>
  <mc:AlternateContent xmlns:mc="http://schemas.openxmlformats.org/markup-compatibility/2006">
    <mc:Choice xmlns:p14="http://schemas.microsoft.com/office/powerpoint/2010/main" Requires="p14">
      <p:transition spd="slow" p14:dur="2000" advTm="53749"/>
    </mc:Choice>
    <mc:Fallback>
      <p:transition spd="slow" advTm="53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04398D9-AC11-4D90-B8AF-B9DB529665BB}"/>
              </a:ext>
            </a:extLst>
          </p:cNvPr>
          <p:cNvSpPr txBox="1"/>
          <p:nvPr/>
        </p:nvSpPr>
        <p:spPr>
          <a:xfrm>
            <a:off x="1403712" y="165292"/>
            <a:ext cx="7397393" cy="2062103"/>
          </a:xfrm>
          <a:prstGeom prst="rect">
            <a:avLst/>
          </a:prstGeom>
          <a:noFill/>
        </p:spPr>
        <p:txBody>
          <a:bodyPr wrap="square">
            <a:spAutoFit/>
          </a:bodyPr>
          <a:lstStyle/>
          <a:p>
            <a:r>
              <a:rPr lang="en-US" sz="2000" b="1" u="sng" dirty="0">
                <a:latin typeface="Calibri" panose="020F0502020204030204" pitchFamily="34" charset="0"/>
                <a:cs typeface="Calibri" panose="020F0502020204030204" pitchFamily="34" charset="0"/>
              </a:rPr>
              <a:t>Categorical variables Analysis:</a:t>
            </a:r>
          </a:p>
          <a:p>
            <a:endParaRPr lang="en-US" sz="1800" dirty="0"/>
          </a:p>
          <a:p>
            <a:pPr marL="285750" indent="-285750" algn="just">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Variable gender has both Male and Female members and has equal customer churn.</a:t>
            </a:r>
          </a:p>
          <a:p>
            <a:pPr marL="285750" indent="-285750" algn="just">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 Churn is low in SeniorCitizen category.</a:t>
            </a:r>
          </a:p>
          <a:p>
            <a:pPr marL="285750" indent="-285750" algn="just">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Churn is more when the Contract is month-to-month.</a:t>
            </a:r>
          </a:p>
          <a:p>
            <a:pPr marL="285750" indent="-285750" algn="just">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Customers with no dependents tends to churn low.</a:t>
            </a:r>
          </a:p>
        </p:txBody>
      </p:sp>
      <p:pic>
        <p:nvPicPr>
          <p:cNvPr id="10" name="Content Placeholder 9">
            <a:extLst>
              <a:ext uri="{FF2B5EF4-FFF2-40B4-BE49-F238E27FC236}">
                <a16:creationId xmlns:a16="http://schemas.microsoft.com/office/drawing/2014/main" id="{E0530CAD-DF75-47EE-8F37-0E8610EB40A5}"/>
              </a:ext>
            </a:extLst>
          </p:cNvPr>
          <p:cNvPicPr>
            <a:picLocks noGrp="1" noChangeAspect="1"/>
          </p:cNvPicPr>
          <p:nvPr>
            <p:ph idx="1"/>
          </p:nvPr>
        </p:nvPicPr>
        <p:blipFill>
          <a:blip r:embed="rId5"/>
          <a:stretch>
            <a:fillRect/>
          </a:stretch>
        </p:blipFill>
        <p:spPr>
          <a:xfrm>
            <a:off x="1103313" y="2133998"/>
            <a:ext cx="8947150" cy="4033042"/>
          </a:xfrm>
        </p:spPr>
      </p:pic>
      <p:pic>
        <p:nvPicPr>
          <p:cNvPr id="2" name="Audio 1">
            <a:hlinkClick r:id="" action="ppaction://media"/>
            <a:extLst>
              <a:ext uri="{FF2B5EF4-FFF2-40B4-BE49-F238E27FC236}">
                <a16:creationId xmlns:a16="http://schemas.microsoft.com/office/drawing/2014/main" id="{6365ED34-D1E9-405C-9DBF-0785A054D7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74031651"/>
      </p:ext>
    </p:extLst>
  </p:cSld>
  <p:clrMapOvr>
    <a:masterClrMapping/>
  </p:clrMapOvr>
  <mc:AlternateContent xmlns:mc="http://schemas.openxmlformats.org/markup-compatibility/2006">
    <mc:Choice xmlns:p14="http://schemas.microsoft.com/office/powerpoint/2010/main" Requires="p14">
      <p:transition spd="slow" p14:dur="2000" advTm="99966"/>
    </mc:Choice>
    <mc:Fallback>
      <p:transition spd="slow" advTm="99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9A410C-3310-41B2-B7C0-751360A51ACA}"/>
              </a:ext>
            </a:extLst>
          </p:cNvPr>
          <p:cNvPicPr>
            <a:picLocks noGrp="1"/>
          </p:cNvPicPr>
          <p:nvPr>
            <p:ph idx="1"/>
          </p:nvPr>
        </p:nvPicPr>
        <p:blipFill>
          <a:blip r:embed="rId5"/>
          <a:stretch>
            <a:fillRect/>
          </a:stretch>
        </p:blipFill>
        <p:spPr>
          <a:xfrm>
            <a:off x="1103313" y="2063658"/>
            <a:ext cx="8947150" cy="4173721"/>
          </a:xfrm>
          <a:prstGeom prst="rect">
            <a:avLst/>
          </a:prstGeom>
        </p:spPr>
      </p:pic>
      <p:sp>
        <p:nvSpPr>
          <p:cNvPr id="18" name="TextBox 17">
            <a:extLst>
              <a:ext uri="{FF2B5EF4-FFF2-40B4-BE49-F238E27FC236}">
                <a16:creationId xmlns:a16="http://schemas.microsoft.com/office/drawing/2014/main" id="{62CFE3C0-A6AF-4D6D-9FC4-9AC3DBDB04EF}"/>
              </a:ext>
            </a:extLst>
          </p:cNvPr>
          <p:cNvSpPr txBox="1"/>
          <p:nvPr/>
        </p:nvSpPr>
        <p:spPr>
          <a:xfrm>
            <a:off x="71476" y="214255"/>
            <a:ext cx="9297947" cy="1785104"/>
          </a:xfrm>
          <a:prstGeom prst="rect">
            <a:avLst/>
          </a:prstGeom>
          <a:noFill/>
        </p:spPr>
        <p:txBody>
          <a:bodyPr wrap="square">
            <a:spAutoFit/>
          </a:bodyPr>
          <a:lstStyle/>
          <a:p>
            <a:r>
              <a:rPr lang="en-US" sz="2000" b="1" u="sng" dirty="0">
                <a:latin typeface="Calibri" panose="020F0502020204030204" pitchFamily="34" charset="0"/>
                <a:cs typeface="Calibri" panose="020F0502020204030204" pitchFamily="34" charset="0"/>
              </a:rPr>
              <a:t>Categorical variables Analysis:</a:t>
            </a:r>
          </a:p>
          <a:p>
            <a:endParaRPr lang="en-US" sz="1800" dirty="0"/>
          </a:p>
          <a:p>
            <a:pPr marL="285750" indent="-285750">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Customers with  “Phone Service” has higher Customer churn.</a:t>
            </a:r>
          </a:p>
          <a:p>
            <a:pPr marL="285750" indent="-285750">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Customers who opted for “Paperless Billing” has higher Customer churn.</a:t>
            </a:r>
          </a:p>
          <a:p>
            <a:pPr marL="285750" indent="-285750">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Customers who generally pay with ‘Electronic Check’ has higher Customer churn.</a:t>
            </a:r>
          </a:p>
          <a:p>
            <a:pPr marL="285750" indent="-285750">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Customers who are using ‘Fiber Optic’ as “Internet Service” has higher Customer churn.</a:t>
            </a:r>
          </a:p>
        </p:txBody>
      </p:sp>
      <p:pic>
        <p:nvPicPr>
          <p:cNvPr id="2" name="Audio 1">
            <a:hlinkClick r:id="" action="ppaction://media"/>
            <a:extLst>
              <a:ext uri="{FF2B5EF4-FFF2-40B4-BE49-F238E27FC236}">
                <a16:creationId xmlns:a16="http://schemas.microsoft.com/office/drawing/2014/main" id="{F431FB59-F7A5-4AEF-9A5B-88E54E0D12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68321284"/>
      </p:ext>
    </p:extLst>
  </p:cSld>
  <p:clrMapOvr>
    <a:masterClrMapping/>
  </p:clrMapOvr>
  <mc:AlternateContent xmlns:mc="http://schemas.openxmlformats.org/markup-compatibility/2006">
    <mc:Choice xmlns:p14="http://schemas.microsoft.com/office/powerpoint/2010/main" Requires="p14">
      <p:transition spd="slow" p14:dur="2000" advTm="48200"/>
    </mc:Choice>
    <mc:Fallback>
      <p:transition spd="slow" advTm="48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1640</TotalTime>
  <Words>938</Words>
  <Application>Microsoft Office PowerPoint</Application>
  <PresentationFormat>Widescreen</PresentationFormat>
  <Paragraphs>91</Paragraphs>
  <Slides>16</Slides>
  <Notes>0</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Times New Roman</vt:lpstr>
      <vt:lpstr>Wingdings 3</vt:lpstr>
      <vt:lpstr>Ion</vt:lpstr>
      <vt:lpstr>Customer Churn Prediction in Telecom Industry</vt:lpstr>
      <vt:lpstr>Introduction</vt:lpstr>
      <vt:lpstr>Objective</vt:lpstr>
      <vt:lpstr>Data</vt:lpstr>
      <vt:lpstr>Basic Characteristics</vt:lpstr>
      <vt:lpstr>PowerPoint Presentation</vt:lpstr>
      <vt:lpstr>Numerical Variables Analysis</vt:lpstr>
      <vt:lpstr>PowerPoint Presentation</vt:lpstr>
      <vt:lpstr>PowerPoint Presentation</vt:lpstr>
      <vt:lpstr>Apply Encoding methods:   . </vt:lpstr>
      <vt:lpstr>Reduce Number of  Dimensions </vt:lpstr>
      <vt:lpstr>Logistic Regression</vt:lpstr>
      <vt:lpstr>RandomForest</vt:lpstr>
      <vt:lpstr>PowerPoint Presentation</vt:lpstr>
      <vt:lpstr>Evaluate Model Performance</vt:lpstr>
      <vt:lpstr> 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in Telecom Industry</dc:title>
  <dc:creator>Ravindra Babu Neralla</dc:creator>
  <cp:lastModifiedBy>Ravindra Babu Neralla</cp:lastModifiedBy>
  <cp:revision>21</cp:revision>
  <dcterms:created xsi:type="dcterms:W3CDTF">2021-04-10T16:17:31Z</dcterms:created>
  <dcterms:modified xsi:type="dcterms:W3CDTF">2021-04-11T20:21:27Z</dcterms:modified>
</cp:coreProperties>
</file>